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18288000" cy="10287000"/>
  <p:notesSz cx="6858000" cy="9144000"/>
  <p:embeddedFontLst>
    <p:embeddedFont>
      <p:font typeface="Canva Sans" panose="020B0604020202020204" charset="0"/>
      <p:regular r:id="rId69"/>
    </p:embeddedFont>
    <p:embeddedFont>
      <p:font typeface="Canva Sans Bold" panose="020B0604020202020204" charset="0"/>
      <p:regular r:id="rId70"/>
    </p:embeddedFont>
    <p:embeddedFont>
      <p:font typeface="Josefin Sans" pitchFamily="2" charset="0"/>
      <p:regular r:id="rId71"/>
    </p:embeddedFont>
    <p:embeddedFont>
      <p:font typeface="Josefin Sans Bold" pitchFamily="2" charset="0"/>
      <p:regular r:id="rId72"/>
      <p:bold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C26710-5AF7-45E4-8FCD-F0224AA2CF3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06FE05A-9C38-430C-9BCD-A80EE80A9FEC}">
      <dgm:prSet/>
      <dgm:spPr/>
      <dgm:t>
        <a:bodyPr/>
        <a:lstStyle/>
        <a:p>
          <a:pPr>
            <a:lnSpc>
              <a:spcPct val="100000"/>
            </a:lnSpc>
          </a:pPr>
          <a:r>
            <a:rPr lang="en-US"/>
            <a:t>+Big Data: Xử lý lượng dữ liệu lớn (Hadoop, Cassandra)</a:t>
          </a:r>
        </a:p>
      </dgm:t>
    </dgm:pt>
    <dgm:pt modelId="{13AC9F1E-6DCC-4422-9F2B-936D1AE81CE5}" type="parTrans" cxnId="{E0BBB813-5B23-4756-9F85-7ED4CEF52AD8}">
      <dgm:prSet/>
      <dgm:spPr/>
      <dgm:t>
        <a:bodyPr/>
        <a:lstStyle/>
        <a:p>
          <a:endParaRPr lang="en-US"/>
        </a:p>
      </dgm:t>
    </dgm:pt>
    <dgm:pt modelId="{4E090D54-21AE-4446-8D00-5F9BF8CA4A34}" type="sibTrans" cxnId="{E0BBB813-5B23-4756-9F85-7ED4CEF52AD8}">
      <dgm:prSet/>
      <dgm:spPr/>
      <dgm:t>
        <a:bodyPr/>
        <a:lstStyle/>
        <a:p>
          <a:pPr>
            <a:lnSpc>
              <a:spcPct val="100000"/>
            </a:lnSpc>
          </a:pPr>
          <a:endParaRPr lang="en-US"/>
        </a:p>
      </dgm:t>
    </dgm:pt>
    <dgm:pt modelId="{A663CBBF-92B2-4CA1-BA58-75855AB3CC04}">
      <dgm:prSet/>
      <dgm:spPr/>
      <dgm:t>
        <a:bodyPr/>
        <a:lstStyle/>
        <a:p>
          <a:pPr>
            <a:lnSpc>
              <a:spcPct val="100000"/>
            </a:lnSpc>
          </a:pPr>
          <a:r>
            <a:rPr lang="en-US"/>
            <a:t>+AI &amp; Machine Learning: Lưu trữ dữ liệu huấn luyện mô hình</a:t>
          </a:r>
        </a:p>
      </dgm:t>
    </dgm:pt>
    <dgm:pt modelId="{E45948B9-6A68-44FB-A87E-7B217AE2D75C}" type="parTrans" cxnId="{C83CE574-074C-491A-8DD3-54DD94C33775}">
      <dgm:prSet/>
      <dgm:spPr/>
      <dgm:t>
        <a:bodyPr/>
        <a:lstStyle/>
        <a:p>
          <a:endParaRPr lang="en-US"/>
        </a:p>
      </dgm:t>
    </dgm:pt>
    <dgm:pt modelId="{86770718-942A-4413-9912-C4D1DFFEC474}" type="sibTrans" cxnId="{C83CE574-074C-491A-8DD3-54DD94C33775}">
      <dgm:prSet/>
      <dgm:spPr/>
      <dgm:t>
        <a:bodyPr/>
        <a:lstStyle/>
        <a:p>
          <a:pPr>
            <a:lnSpc>
              <a:spcPct val="100000"/>
            </a:lnSpc>
          </a:pPr>
          <a:endParaRPr lang="en-US"/>
        </a:p>
      </dgm:t>
    </dgm:pt>
    <dgm:pt modelId="{DA429230-9650-4714-9A02-176DFE66E30F}">
      <dgm:prSet/>
      <dgm:spPr/>
      <dgm:t>
        <a:bodyPr/>
        <a:lstStyle/>
        <a:p>
          <a:pPr>
            <a:lnSpc>
              <a:spcPct val="100000"/>
            </a:lnSpc>
          </a:pPr>
          <a:r>
            <a:rPr lang="en-US"/>
            <a:t>+IoT (Internet of Things): Xử lý dữ liệu cảm biến theo thời gian thực (Redis)</a:t>
          </a:r>
        </a:p>
      </dgm:t>
    </dgm:pt>
    <dgm:pt modelId="{4A3A6A2D-78D1-48B9-BE59-D1130A29B4FB}" type="parTrans" cxnId="{8C7D3D20-1F4C-4108-B26D-21D635447240}">
      <dgm:prSet/>
      <dgm:spPr/>
      <dgm:t>
        <a:bodyPr/>
        <a:lstStyle/>
        <a:p>
          <a:endParaRPr lang="en-US"/>
        </a:p>
      </dgm:t>
    </dgm:pt>
    <dgm:pt modelId="{27D89202-CC90-42C1-994A-3F0C09469257}" type="sibTrans" cxnId="{8C7D3D20-1F4C-4108-B26D-21D635447240}">
      <dgm:prSet/>
      <dgm:spPr/>
      <dgm:t>
        <a:bodyPr/>
        <a:lstStyle/>
        <a:p>
          <a:pPr>
            <a:lnSpc>
              <a:spcPct val="100000"/>
            </a:lnSpc>
          </a:pPr>
          <a:endParaRPr lang="en-US"/>
        </a:p>
      </dgm:t>
    </dgm:pt>
    <dgm:pt modelId="{67F4F740-C7F1-4B1F-8008-500997926205}">
      <dgm:prSet/>
      <dgm:spPr/>
      <dgm:t>
        <a:bodyPr/>
        <a:lstStyle/>
        <a:p>
          <a:pPr>
            <a:lnSpc>
              <a:spcPct val="100000"/>
            </a:lnSpc>
          </a:pPr>
          <a:r>
            <a:rPr lang="en-US"/>
            <a:t>+Mạng xã hội: Quản lý người dùng, phân tích quan hệ (Neo4j - Facebook Graph)</a:t>
          </a:r>
        </a:p>
      </dgm:t>
    </dgm:pt>
    <dgm:pt modelId="{6938E9B1-9C05-499F-86D5-626E2558B5AF}" type="parTrans" cxnId="{50F93A8F-3164-4D63-B4ED-BC70BF990247}">
      <dgm:prSet/>
      <dgm:spPr/>
      <dgm:t>
        <a:bodyPr/>
        <a:lstStyle/>
        <a:p>
          <a:endParaRPr lang="en-US"/>
        </a:p>
      </dgm:t>
    </dgm:pt>
    <dgm:pt modelId="{D36EA3F4-7FCB-402A-A7F1-A4AB82ED4CAC}" type="sibTrans" cxnId="{50F93A8F-3164-4D63-B4ED-BC70BF990247}">
      <dgm:prSet/>
      <dgm:spPr/>
      <dgm:t>
        <a:bodyPr/>
        <a:lstStyle/>
        <a:p>
          <a:pPr>
            <a:lnSpc>
              <a:spcPct val="100000"/>
            </a:lnSpc>
          </a:pPr>
          <a:endParaRPr lang="en-US"/>
        </a:p>
      </dgm:t>
    </dgm:pt>
    <dgm:pt modelId="{22E7C382-99A8-45B1-9AD2-4D10802F14FA}">
      <dgm:prSet/>
      <dgm:spPr/>
      <dgm:t>
        <a:bodyPr/>
        <a:lstStyle/>
        <a:p>
          <a:pPr>
            <a:lnSpc>
              <a:spcPct val="100000"/>
            </a:lnSpc>
          </a:pPr>
          <a:r>
            <a:rPr lang="en-US"/>
            <a:t>+Thương mại điện tử: Quản lý giỏ hàng, gợi ý sản phẩm (DynamoDB, Redis)</a:t>
          </a:r>
        </a:p>
      </dgm:t>
    </dgm:pt>
    <dgm:pt modelId="{AAFAA5A9-DBDF-4589-B441-F1C147D3DFAD}" type="parTrans" cxnId="{55969D8D-63BF-42FE-B484-02D40538BB3B}">
      <dgm:prSet/>
      <dgm:spPr/>
      <dgm:t>
        <a:bodyPr/>
        <a:lstStyle/>
        <a:p>
          <a:endParaRPr lang="en-US"/>
        </a:p>
      </dgm:t>
    </dgm:pt>
    <dgm:pt modelId="{6085CB08-0290-4104-ADD0-6940473EDAD8}" type="sibTrans" cxnId="{55969D8D-63BF-42FE-B484-02D40538BB3B}">
      <dgm:prSet/>
      <dgm:spPr/>
      <dgm:t>
        <a:bodyPr/>
        <a:lstStyle/>
        <a:p>
          <a:endParaRPr lang="en-US"/>
        </a:p>
      </dgm:t>
    </dgm:pt>
    <dgm:pt modelId="{6518E244-7B93-4E37-895C-BA85CC99DA66}" type="pres">
      <dgm:prSet presAssocID="{48C26710-5AF7-45E4-8FCD-F0224AA2CF3D}" presName="root" presStyleCnt="0">
        <dgm:presLayoutVars>
          <dgm:dir/>
          <dgm:resizeHandles val="exact"/>
        </dgm:presLayoutVars>
      </dgm:prSet>
      <dgm:spPr/>
    </dgm:pt>
    <dgm:pt modelId="{DD87F528-4646-45E3-B35D-272E6E083A8C}" type="pres">
      <dgm:prSet presAssocID="{48C26710-5AF7-45E4-8FCD-F0224AA2CF3D}" presName="container" presStyleCnt="0">
        <dgm:presLayoutVars>
          <dgm:dir/>
          <dgm:resizeHandles val="exact"/>
        </dgm:presLayoutVars>
      </dgm:prSet>
      <dgm:spPr/>
    </dgm:pt>
    <dgm:pt modelId="{C92FE759-B864-4465-8823-3219B65E6E4E}" type="pres">
      <dgm:prSet presAssocID="{906FE05A-9C38-430C-9BCD-A80EE80A9FEC}" presName="compNode" presStyleCnt="0"/>
      <dgm:spPr/>
    </dgm:pt>
    <dgm:pt modelId="{54347561-1C46-4044-BE02-3600526891CA}" type="pres">
      <dgm:prSet presAssocID="{906FE05A-9C38-430C-9BCD-A80EE80A9FEC}" presName="iconBgRect" presStyleLbl="bgShp" presStyleIdx="0" presStyleCnt="5"/>
      <dgm:spPr/>
    </dgm:pt>
    <dgm:pt modelId="{07A589DF-2B31-4FD4-82BA-958DB5F61005}" type="pres">
      <dgm:prSet presAssocID="{906FE05A-9C38-430C-9BCD-A80EE80A9FE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terodactyl"/>
        </a:ext>
      </dgm:extLst>
    </dgm:pt>
    <dgm:pt modelId="{60CC73CE-393F-4D0D-B74A-76D8702B7DB4}" type="pres">
      <dgm:prSet presAssocID="{906FE05A-9C38-430C-9BCD-A80EE80A9FEC}" presName="spaceRect" presStyleCnt="0"/>
      <dgm:spPr/>
    </dgm:pt>
    <dgm:pt modelId="{E2B6A53B-F551-4C3E-A6D6-ED4C6E2835AD}" type="pres">
      <dgm:prSet presAssocID="{906FE05A-9C38-430C-9BCD-A80EE80A9FEC}" presName="textRect" presStyleLbl="revTx" presStyleIdx="0" presStyleCnt="5">
        <dgm:presLayoutVars>
          <dgm:chMax val="1"/>
          <dgm:chPref val="1"/>
        </dgm:presLayoutVars>
      </dgm:prSet>
      <dgm:spPr/>
    </dgm:pt>
    <dgm:pt modelId="{7A3BE8D1-AEBA-4024-A216-1E21687DF639}" type="pres">
      <dgm:prSet presAssocID="{4E090D54-21AE-4446-8D00-5F9BF8CA4A34}" presName="sibTrans" presStyleLbl="sibTrans2D1" presStyleIdx="0" presStyleCnt="0"/>
      <dgm:spPr/>
    </dgm:pt>
    <dgm:pt modelId="{541353F6-0A3E-4C0B-8FCD-835B4D3C31F6}" type="pres">
      <dgm:prSet presAssocID="{A663CBBF-92B2-4CA1-BA58-75855AB3CC04}" presName="compNode" presStyleCnt="0"/>
      <dgm:spPr/>
    </dgm:pt>
    <dgm:pt modelId="{127E3D23-E2A3-4E94-B83B-8A8434A33E8E}" type="pres">
      <dgm:prSet presAssocID="{A663CBBF-92B2-4CA1-BA58-75855AB3CC04}" presName="iconBgRect" presStyleLbl="bgShp" presStyleIdx="1" presStyleCnt="5"/>
      <dgm:spPr/>
    </dgm:pt>
    <dgm:pt modelId="{C4F7C87D-B10D-4853-9E08-539F6043CA6C}" type="pres">
      <dgm:prSet presAssocID="{A663CBBF-92B2-4CA1-BA58-75855AB3CC0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9A534DD3-8265-49AB-89A5-848F61A1972D}" type="pres">
      <dgm:prSet presAssocID="{A663CBBF-92B2-4CA1-BA58-75855AB3CC04}" presName="spaceRect" presStyleCnt="0"/>
      <dgm:spPr/>
    </dgm:pt>
    <dgm:pt modelId="{ECAC94CB-417F-4A54-B55A-8444AB3657DD}" type="pres">
      <dgm:prSet presAssocID="{A663CBBF-92B2-4CA1-BA58-75855AB3CC04}" presName="textRect" presStyleLbl="revTx" presStyleIdx="1" presStyleCnt="5">
        <dgm:presLayoutVars>
          <dgm:chMax val="1"/>
          <dgm:chPref val="1"/>
        </dgm:presLayoutVars>
      </dgm:prSet>
      <dgm:spPr/>
    </dgm:pt>
    <dgm:pt modelId="{8320DCF8-7536-4356-8455-617F3F781760}" type="pres">
      <dgm:prSet presAssocID="{86770718-942A-4413-9912-C4D1DFFEC474}" presName="sibTrans" presStyleLbl="sibTrans2D1" presStyleIdx="0" presStyleCnt="0"/>
      <dgm:spPr/>
    </dgm:pt>
    <dgm:pt modelId="{9035BC37-C65B-45D9-9C07-3F9E5A92753F}" type="pres">
      <dgm:prSet presAssocID="{DA429230-9650-4714-9A02-176DFE66E30F}" presName="compNode" presStyleCnt="0"/>
      <dgm:spPr/>
    </dgm:pt>
    <dgm:pt modelId="{1E7B4F22-AA1B-4327-836B-A50A5E0FFC7A}" type="pres">
      <dgm:prSet presAssocID="{DA429230-9650-4714-9A02-176DFE66E30F}" presName="iconBgRect" presStyleLbl="bgShp" presStyleIdx="2" presStyleCnt="5"/>
      <dgm:spPr/>
    </dgm:pt>
    <dgm:pt modelId="{934E11CC-0786-4B4E-A5C4-CF304EE75554}" type="pres">
      <dgm:prSet presAssocID="{DA429230-9650-4714-9A02-176DFE66E3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27AB59D1-F24A-4289-9E08-591312188B4E}" type="pres">
      <dgm:prSet presAssocID="{DA429230-9650-4714-9A02-176DFE66E30F}" presName="spaceRect" presStyleCnt="0"/>
      <dgm:spPr/>
    </dgm:pt>
    <dgm:pt modelId="{7293713C-CA45-4B00-B07B-9FB3AB5D410F}" type="pres">
      <dgm:prSet presAssocID="{DA429230-9650-4714-9A02-176DFE66E30F}" presName="textRect" presStyleLbl="revTx" presStyleIdx="2" presStyleCnt="5">
        <dgm:presLayoutVars>
          <dgm:chMax val="1"/>
          <dgm:chPref val="1"/>
        </dgm:presLayoutVars>
      </dgm:prSet>
      <dgm:spPr/>
    </dgm:pt>
    <dgm:pt modelId="{F5D58504-4962-4DCC-91B0-3270BFB2D925}" type="pres">
      <dgm:prSet presAssocID="{27D89202-CC90-42C1-994A-3F0C09469257}" presName="sibTrans" presStyleLbl="sibTrans2D1" presStyleIdx="0" presStyleCnt="0"/>
      <dgm:spPr/>
    </dgm:pt>
    <dgm:pt modelId="{9C453534-55D5-4019-B4AC-21530B3A515E}" type="pres">
      <dgm:prSet presAssocID="{67F4F740-C7F1-4B1F-8008-500997926205}" presName="compNode" presStyleCnt="0"/>
      <dgm:spPr/>
    </dgm:pt>
    <dgm:pt modelId="{0884901B-30AE-45B0-8E82-7DF8DA65525D}" type="pres">
      <dgm:prSet presAssocID="{67F4F740-C7F1-4B1F-8008-500997926205}" presName="iconBgRect" presStyleLbl="bgShp" presStyleIdx="3" presStyleCnt="5"/>
      <dgm:spPr/>
    </dgm:pt>
    <dgm:pt modelId="{31780E75-7F6B-451D-A1D0-820839E0F0D0}" type="pres">
      <dgm:prSet presAssocID="{67F4F740-C7F1-4B1F-8008-5009979262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395EFAAD-BA85-4F20-A632-7CD59337B487}" type="pres">
      <dgm:prSet presAssocID="{67F4F740-C7F1-4B1F-8008-500997926205}" presName="spaceRect" presStyleCnt="0"/>
      <dgm:spPr/>
    </dgm:pt>
    <dgm:pt modelId="{84932A2A-8FC3-439E-96BC-CB9DC69A142A}" type="pres">
      <dgm:prSet presAssocID="{67F4F740-C7F1-4B1F-8008-500997926205}" presName="textRect" presStyleLbl="revTx" presStyleIdx="3" presStyleCnt="5">
        <dgm:presLayoutVars>
          <dgm:chMax val="1"/>
          <dgm:chPref val="1"/>
        </dgm:presLayoutVars>
      </dgm:prSet>
      <dgm:spPr/>
    </dgm:pt>
    <dgm:pt modelId="{5724416F-0DCB-4375-AB4B-B3906ABAB11F}" type="pres">
      <dgm:prSet presAssocID="{D36EA3F4-7FCB-402A-A7F1-A4AB82ED4CAC}" presName="sibTrans" presStyleLbl="sibTrans2D1" presStyleIdx="0" presStyleCnt="0"/>
      <dgm:spPr/>
    </dgm:pt>
    <dgm:pt modelId="{2CB486E8-3CE1-49B1-8F02-A113C42CDA4E}" type="pres">
      <dgm:prSet presAssocID="{22E7C382-99A8-45B1-9AD2-4D10802F14FA}" presName="compNode" presStyleCnt="0"/>
      <dgm:spPr/>
    </dgm:pt>
    <dgm:pt modelId="{2B639AD4-48E0-476C-B844-869E45883283}" type="pres">
      <dgm:prSet presAssocID="{22E7C382-99A8-45B1-9AD2-4D10802F14FA}" presName="iconBgRect" presStyleLbl="bgShp" presStyleIdx="4" presStyleCnt="5"/>
      <dgm:spPr/>
    </dgm:pt>
    <dgm:pt modelId="{9EC099BB-DFAB-4001-8382-5117A3548759}" type="pres">
      <dgm:prSet presAssocID="{22E7C382-99A8-45B1-9AD2-4D10802F14F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hare With Person"/>
        </a:ext>
      </dgm:extLst>
    </dgm:pt>
    <dgm:pt modelId="{0892DECF-92F3-4433-A0DA-9F6FC26FBA9A}" type="pres">
      <dgm:prSet presAssocID="{22E7C382-99A8-45B1-9AD2-4D10802F14FA}" presName="spaceRect" presStyleCnt="0"/>
      <dgm:spPr/>
    </dgm:pt>
    <dgm:pt modelId="{978EF605-5379-49FA-B240-9002B14B2CA0}" type="pres">
      <dgm:prSet presAssocID="{22E7C382-99A8-45B1-9AD2-4D10802F14FA}" presName="textRect" presStyleLbl="revTx" presStyleIdx="4" presStyleCnt="5">
        <dgm:presLayoutVars>
          <dgm:chMax val="1"/>
          <dgm:chPref val="1"/>
        </dgm:presLayoutVars>
      </dgm:prSet>
      <dgm:spPr/>
    </dgm:pt>
  </dgm:ptLst>
  <dgm:cxnLst>
    <dgm:cxn modelId="{23104F04-FD56-470F-B8DD-867F837528CC}" type="presOf" srcId="{4E090D54-21AE-4446-8D00-5F9BF8CA4A34}" destId="{7A3BE8D1-AEBA-4024-A216-1E21687DF639}" srcOrd="0" destOrd="0" presId="urn:microsoft.com/office/officeart/2018/2/layout/IconCircleList"/>
    <dgm:cxn modelId="{95765105-8032-48FD-B573-39687012060B}" type="presOf" srcId="{A663CBBF-92B2-4CA1-BA58-75855AB3CC04}" destId="{ECAC94CB-417F-4A54-B55A-8444AB3657DD}" srcOrd="0" destOrd="0" presId="urn:microsoft.com/office/officeart/2018/2/layout/IconCircleList"/>
    <dgm:cxn modelId="{AE7E9A07-347C-4FF5-B298-6F69E284C6E6}" type="presOf" srcId="{86770718-942A-4413-9912-C4D1DFFEC474}" destId="{8320DCF8-7536-4356-8455-617F3F781760}" srcOrd="0" destOrd="0" presId="urn:microsoft.com/office/officeart/2018/2/layout/IconCircleList"/>
    <dgm:cxn modelId="{303ABB12-87A0-4009-97F4-21C1951D1603}" type="presOf" srcId="{48C26710-5AF7-45E4-8FCD-F0224AA2CF3D}" destId="{6518E244-7B93-4E37-895C-BA85CC99DA66}" srcOrd="0" destOrd="0" presId="urn:microsoft.com/office/officeart/2018/2/layout/IconCircleList"/>
    <dgm:cxn modelId="{E0BBB813-5B23-4756-9F85-7ED4CEF52AD8}" srcId="{48C26710-5AF7-45E4-8FCD-F0224AA2CF3D}" destId="{906FE05A-9C38-430C-9BCD-A80EE80A9FEC}" srcOrd="0" destOrd="0" parTransId="{13AC9F1E-6DCC-4422-9F2B-936D1AE81CE5}" sibTransId="{4E090D54-21AE-4446-8D00-5F9BF8CA4A34}"/>
    <dgm:cxn modelId="{3FFCB71D-9224-4AB2-A83C-782EA3AAFD20}" type="presOf" srcId="{906FE05A-9C38-430C-9BCD-A80EE80A9FEC}" destId="{E2B6A53B-F551-4C3E-A6D6-ED4C6E2835AD}" srcOrd="0" destOrd="0" presId="urn:microsoft.com/office/officeart/2018/2/layout/IconCircleList"/>
    <dgm:cxn modelId="{8C7D3D20-1F4C-4108-B26D-21D635447240}" srcId="{48C26710-5AF7-45E4-8FCD-F0224AA2CF3D}" destId="{DA429230-9650-4714-9A02-176DFE66E30F}" srcOrd="2" destOrd="0" parTransId="{4A3A6A2D-78D1-48B9-BE59-D1130A29B4FB}" sibTransId="{27D89202-CC90-42C1-994A-3F0C09469257}"/>
    <dgm:cxn modelId="{F76C8F2D-95F4-4A7A-8797-9B6A2A4A5E58}" type="presOf" srcId="{D36EA3F4-7FCB-402A-A7F1-A4AB82ED4CAC}" destId="{5724416F-0DCB-4375-AB4B-B3906ABAB11F}" srcOrd="0" destOrd="0" presId="urn:microsoft.com/office/officeart/2018/2/layout/IconCircleList"/>
    <dgm:cxn modelId="{64F34336-AA7F-46E1-A903-9185A84F6FD6}" type="presOf" srcId="{27D89202-CC90-42C1-994A-3F0C09469257}" destId="{F5D58504-4962-4DCC-91B0-3270BFB2D925}" srcOrd="0" destOrd="0" presId="urn:microsoft.com/office/officeart/2018/2/layout/IconCircleList"/>
    <dgm:cxn modelId="{5A40693E-D691-4510-BFFD-DB578DC102DF}" type="presOf" srcId="{DA429230-9650-4714-9A02-176DFE66E30F}" destId="{7293713C-CA45-4B00-B07B-9FB3AB5D410F}" srcOrd="0" destOrd="0" presId="urn:microsoft.com/office/officeart/2018/2/layout/IconCircleList"/>
    <dgm:cxn modelId="{C83CE574-074C-491A-8DD3-54DD94C33775}" srcId="{48C26710-5AF7-45E4-8FCD-F0224AA2CF3D}" destId="{A663CBBF-92B2-4CA1-BA58-75855AB3CC04}" srcOrd="1" destOrd="0" parTransId="{E45948B9-6A68-44FB-A87E-7B217AE2D75C}" sibTransId="{86770718-942A-4413-9912-C4D1DFFEC474}"/>
    <dgm:cxn modelId="{A359737C-8CDB-4226-8FBC-B52EC5EA4EA6}" type="presOf" srcId="{22E7C382-99A8-45B1-9AD2-4D10802F14FA}" destId="{978EF605-5379-49FA-B240-9002B14B2CA0}" srcOrd="0" destOrd="0" presId="urn:microsoft.com/office/officeart/2018/2/layout/IconCircleList"/>
    <dgm:cxn modelId="{55969D8D-63BF-42FE-B484-02D40538BB3B}" srcId="{48C26710-5AF7-45E4-8FCD-F0224AA2CF3D}" destId="{22E7C382-99A8-45B1-9AD2-4D10802F14FA}" srcOrd="4" destOrd="0" parTransId="{AAFAA5A9-DBDF-4589-B441-F1C147D3DFAD}" sibTransId="{6085CB08-0290-4104-ADD0-6940473EDAD8}"/>
    <dgm:cxn modelId="{50F93A8F-3164-4D63-B4ED-BC70BF990247}" srcId="{48C26710-5AF7-45E4-8FCD-F0224AA2CF3D}" destId="{67F4F740-C7F1-4B1F-8008-500997926205}" srcOrd="3" destOrd="0" parTransId="{6938E9B1-9C05-499F-86D5-626E2558B5AF}" sibTransId="{D36EA3F4-7FCB-402A-A7F1-A4AB82ED4CAC}"/>
    <dgm:cxn modelId="{F97F08F4-3D49-48B5-AC53-EAAD92CB4F56}" type="presOf" srcId="{67F4F740-C7F1-4B1F-8008-500997926205}" destId="{84932A2A-8FC3-439E-96BC-CB9DC69A142A}" srcOrd="0" destOrd="0" presId="urn:microsoft.com/office/officeart/2018/2/layout/IconCircleList"/>
    <dgm:cxn modelId="{8571DD78-5902-44B4-B90D-AFA7A518E28C}" type="presParOf" srcId="{6518E244-7B93-4E37-895C-BA85CC99DA66}" destId="{DD87F528-4646-45E3-B35D-272E6E083A8C}" srcOrd="0" destOrd="0" presId="urn:microsoft.com/office/officeart/2018/2/layout/IconCircleList"/>
    <dgm:cxn modelId="{7005D025-BEA3-4163-A614-10B8929628BB}" type="presParOf" srcId="{DD87F528-4646-45E3-B35D-272E6E083A8C}" destId="{C92FE759-B864-4465-8823-3219B65E6E4E}" srcOrd="0" destOrd="0" presId="urn:microsoft.com/office/officeart/2018/2/layout/IconCircleList"/>
    <dgm:cxn modelId="{4A17FB58-7E78-4563-A67F-C07FC54EBEBC}" type="presParOf" srcId="{C92FE759-B864-4465-8823-3219B65E6E4E}" destId="{54347561-1C46-4044-BE02-3600526891CA}" srcOrd="0" destOrd="0" presId="urn:microsoft.com/office/officeart/2018/2/layout/IconCircleList"/>
    <dgm:cxn modelId="{2EE911C8-BF24-43B7-AC3D-8899657EA509}" type="presParOf" srcId="{C92FE759-B864-4465-8823-3219B65E6E4E}" destId="{07A589DF-2B31-4FD4-82BA-958DB5F61005}" srcOrd="1" destOrd="0" presId="urn:microsoft.com/office/officeart/2018/2/layout/IconCircleList"/>
    <dgm:cxn modelId="{64DE64F7-956A-4099-827D-6F64C5AABC45}" type="presParOf" srcId="{C92FE759-B864-4465-8823-3219B65E6E4E}" destId="{60CC73CE-393F-4D0D-B74A-76D8702B7DB4}" srcOrd="2" destOrd="0" presId="urn:microsoft.com/office/officeart/2018/2/layout/IconCircleList"/>
    <dgm:cxn modelId="{6645B450-C7D1-4F43-A931-734B26745D98}" type="presParOf" srcId="{C92FE759-B864-4465-8823-3219B65E6E4E}" destId="{E2B6A53B-F551-4C3E-A6D6-ED4C6E2835AD}" srcOrd="3" destOrd="0" presId="urn:microsoft.com/office/officeart/2018/2/layout/IconCircleList"/>
    <dgm:cxn modelId="{AF473DB8-61EF-42A2-984C-6C699681608D}" type="presParOf" srcId="{DD87F528-4646-45E3-B35D-272E6E083A8C}" destId="{7A3BE8D1-AEBA-4024-A216-1E21687DF639}" srcOrd="1" destOrd="0" presId="urn:microsoft.com/office/officeart/2018/2/layout/IconCircleList"/>
    <dgm:cxn modelId="{C768968D-5801-4942-AE2E-D1B262525252}" type="presParOf" srcId="{DD87F528-4646-45E3-B35D-272E6E083A8C}" destId="{541353F6-0A3E-4C0B-8FCD-835B4D3C31F6}" srcOrd="2" destOrd="0" presId="urn:microsoft.com/office/officeart/2018/2/layout/IconCircleList"/>
    <dgm:cxn modelId="{277EBC1E-7797-4F4C-A357-4B29746535CF}" type="presParOf" srcId="{541353F6-0A3E-4C0B-8FCD-835B4D3C31F6}" destId="{127E3D23-E2A3-4E94-B83B-8A8434A33E8E}" srcOrd="0" destOrd="0" presId="urn:microsoft.com/office/officeart/2018/2/layout/IconCircleList"/>
    <dgm:cxn modelId="{35C01042-D77D-42FC-B787-B7BD0912BB60}" type="presParOf" srcId="{541353F6-0A3E-4C0B-8FCD-835B4D3C31F6}" destId="{C4F7C87D-B10D-4853-9E08-539F6043CA6C}" srcOrd="1" destOrd="0" presId="urn:microsoft.com/office/officeart/2018/2/layout/IconCircleList"/>
    <dgm:cxn modelId="{9B195ECE-B4DE-4789-A9E1-269C6B0DF3DF}" type="presParOf" srcId="{541353F6-0A3E-4C0B-8FCD-835B4D3C31F6}" destId="{9A534DD3-8265-49AB-89A5-848F61A1972D}" srcOrd="2" destOrd="0" presId="urn:microsoft.com/office/officeart/2018/2/layout/IconCircleList"/>
    <dgm:cxn modelId="{13444566-F007-4F28-9C8F-F0BF98EBDD2C}" type="presParOf" srcId="{541353F6-0A3E-4C0B-8FCD-835B4D3C31F6}" destId="{ECAC94CB-417F-4A54-B55A-8444AB3657DD}" srcOrd="3" destOrd="0" presId="urn:microsoft.com/office/officeart/2018/2/layout/IconCircleList"/>
    <dgm:cxn modelId="{275B9CB3-5D2F-4592-903A-C77DB98B3905}" type="presParOf" srcId="{DD87F528-4646-45E3-B35D-272E6E083A8C}" destId="{8320DCF8-7536-4356-8455-617F3F781760}" srcOrd="3" destOrd="0" presId="urn:microsoft.com/office/officeart/2018/2/layout/IconCircleList"/>
    <dgm:cxn modelId="{16946572-8B37-4238-8FD2-98B236211094}" type="presParOf" srcId="{DD87F528-4646-45E3-B35D-272E6E083A8C}" destId="{9035BC37-C65B-45D9-9C07-3F9E5A92753F}" srcOrd="4" destOrd="0" presId="urn:microsoft.com/office/officeart/2018/2/layout/IconCircleList"/>
    <dgm:cxn modelId="{5103C1D6-B3D5-4299-B3D0-DB39B731502F}" type="presParOf" srcId="{9035BC37-C65B-45D9-9C07-3F9E5A92753F}" destId="{1E7B4F22-AA1B-4327-836B-A50A5E0FFC7A}" srcOrd="0" destOrd="0" presId="urn:microsoft.com/office/officeart/2018/2/layout/IconCircleList"/>
    <dgm:cxn modelId="{C99D10E3-85AA-4F9D-9513-DF888F728F8C}" type="presParOf" srcId="{9035BC37-C65B-45D9-9C07-3F9E5A92753F}" destId="{934E11CC-0786-4B4E-A5C4-CF304EE75554}" srcOrd="1" destOrd="0" presId="urn:microsoft.com/office/officeart/2018/2/layout/IconCircleList"/>
    <dgm:cxn modelId="{93C11117-0A37-41E0-830F-DD0DB22D9FC6}" type="presParOf" srcId="{9035BC37-C65B-45D9-9C07-3F9E5A92753F}" destId="{27AB59D1-F24A-4289-9E08-591312188B4E}" srcOrd="2" destOrd="0" presId="urn:microsoft.com/office/officeart/2018/2/layout/IconCircleList"/>
    <dgm:cxn modelId="{C642839C-7288-426D-A228-CC5F11C7D0FB}" type="presParOf" srcId="{9035BC37-C65B-45D9-9C07-3F9E5A92753F}" destId="{7293713C-CA45-4B00-B07B-9FB3AB5D410F}" srcOrd="3" destOrd="0" presId="urn:microsoft.com/office/officeart/2018/2/layout/IconCircleList"/>
    <dgm:cxn modelId="{B3CB521B-40E0-41E0-B4F7-49D2A574DFCA}" type="presParOf" srcId="{DD87F528-4646-45E3-B35D-272E6E083A8C}" destId="{F5D58504-4962-4DCC-91B0-3270BFB2D925}" srcOrd="5" destOrd="0" presId="urn:microsoft.com/office/officeart/2018/2/layout/IconCircleList"/>
    <dgm:cxn modelId="{4748F0AA-F045-4EF7-96DB-47F2678A3911}" type="presParOf" srcId="{DD87F528-4646-45E3-B35D-272E6E083A8C}" destId="{9C453534-55D5-4019-B4AC-21530B3A515E}" srcOrd="6" destOrd="0" presId="urn:microsoft.com/office/officeart/2018/2/layout/IconCircleList"/>
    <dgm:cxn modelId="{BA39C282-40F9-4569-957C-41BDB07CCDD8}" type="presParOf" srcId="{9C453534-55D5-4019-B4AC-21530B3A515E}" destId="{0884901B-30AE-45B0-8E82-7DF8DA65525D}" srcOrd="0" destOrd="0" presId="urn:microsoft.com/office/officeart/2018/2/layout/IconCircleList"/>
    <dgm:cxn modelId="{31670744-D7F6-4E5E-B6FC-48C5E0D205E9}" type="presParOf" srcId="{9C453534-55D5-4019-B4AC-21530B3A515E}" destId="{31780E75-7F6B-451D-A1D0-820839E0F0D0}" srcOrd="1" destOrd="0" presId="urn:microsoft.com/office/officeart/2018/2/layout/IconCircleList"/>
    <dgm:cxn modelId="{BDFD9A3E-F4A6-46C0-9250-0C653405BC3E}" type="presParOf" srcId="{9C453534-55D5-4019-B4AC-21530B3A515E}" destId="{395EFAAD-BA85-4F20-A632-7CD59337B487}" srcOrd="2" destOrd="0" presId="urn:microsoft.com/office/officeart/2018/2/layout/IconCircleList"/>
    <dgm:cxn modelId="{BBF9AB9F-FED4-489C-AA13-B14C478F7FF4}" type="presParOf" srcId="{9C453534-55D5-4019-B4AC-21530B3A515E}" destId="{84932A2A-8FC3-439E-96BC-CB9DC69A142A}" srcOrd="3" destOrd="0" presId="urn:microsoft.com/office/officeart/2018/2/layout/IconCircleList"/>
    <dgm:cxn modelId="{889F42FE-B8E9-46D9-87EA-4E28E2429F85}" type="presParOf" srcId="{DD87F528-4646-45E3-B35D-272E6E083A8C}" destId="{5724416F-0DCB-4375-AB4B-B3906ABAB11F}" srcOrd="7" destOrd="0" presId="urn:microsoft.com/office/officeart/2018/2/layout/IconCircleList"/>
    <dgm:cxn modelId="{5DE22565-DAFA-4F5F-8B92-B00C3F3D148D}" type="presParOf" srcId="{DD87F528-4646-45E3-B35D-272E6E083A8C}" destId="{2CB486E8-3CE1-49B1-8F02-A113C42CDA4E}" srcOrd="8" destOrd="0" presId="urn:microsoft.com/office/officeart/2018/2/layout/IconCircleList"/>
    <dgm:cxn modelId="{E7AC7F87-419A-4A19-8F2C-A1017D355292}" type="presParOf" srcId="{2CB486E8-3CE1-49B1-8F02-A113C42CDA4E}" destId="{2B639AD4-48E0-476C-B844-869E45883283}" srcOrd="0" destOrd="0" presId="urn:microsoft.com/office/officeart/2018/2/layout/IconCircleList"/>
    <dgm:cxn modelId="{EDF80CB7-A183-4DA5-878D-576656CE9058}" type="presParOf" srcId="{2CB486E8-3CE1-49B1-8F02-A113C42CDA4E}" destId="{9EC099BB-DFAB-4001-8382-5117A3548759}" srcOrd="1" destOrd="0" presId="urn:microsoft.com/office/officeart/2018/2/layout/IconCircleList"/>
    <dgm:cxn modelId="{84541C87-6E1C-41D0-86F9-0C09B50250DC}" type="presParOf" srcId="{2CB486E8-3CE1-49B1-8F02-A113C42CDA4E}" destId="{0892DECF-92F3-4433-A0DA-9F6FC26FBA9A}" srcOrd="2" destOrd="0" presId="urn:microsoft.com/office/officeart/2018/2/layout/IconCircleList"/>
    <dgm:cxn modelId="{52ADB070-E130-49F6-8DF2-9568B7EC0CD8}" type="presParOf" srcId="{2CB486E8-3CE1-49B1-8F02-A113C42CDA4E}" destId="{978EF605-5379-49FA-B240-9002B14B2CA0}" srcOrd="3" destOrd="0" presId="urn:microsoft.com/office/officeart/2018/2/layout/IconCircle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7561-1C46-4044-BE02-3600526891CA}">
      <dsp:nvSpPr>
        <dsp:cNvPr id="0" name=""/>
        <dsp:cNvSpPr/>
      </dsp:nvSpPr>
      <dsp:spPr>
        <a:xfrm>
          <a:off x="293577" y="165785"/>
          <a:ext cx="1324185" cy="13241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589DF-2B31-4FD4-82BA-958DB5F61005}">
      <dsp:nvSpPr>
        <dsp:cNvPr id="0" name=""/>
        <dsp:cNvSpPr/>
      </dsp:nvSpPr>
      <dsp:spPr>
        <a:xfrm>
          <a:off x="571656" y="443863"/>
          <a:ext cx="768027" cy="768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B6A53B-F551-4C3E-A6D6-ED4C6E2835AD}">
      <dsp:nvSpPr>
        <dsp:cNvPr id="0" name=""/>
        <dsp:cNvSpPr/>
      </dsp:nvSpPr>
      <dsp:spPr>
        <a:xfrm>
          <a:off x="1901516" y="165785"/>
          <a:ext cx="3121294" cy="1324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+Big Data: Xử lý lượng dữ liệu lớn (Hadoop, Cassandra)</a:t>
          </a:r>
        </a:p>
      </dsp:txBody>
      <dsp:txXfrm>
        <a:off x="1901516" y="165785"/>
        <a:ext cx="3121294" cy="1324185"/>
      </dsp:txXfrm>
    </dsp:sp>
    <dsp:sp modelId="{127E3D23-E2A3-4E94-B83B-8A8434A33E8E}">
      <dsp:nvSpPr>
        <dsp:cNvPr id="0" name=""/>
        <dsp:cNvSpPr/>
      </dsp:nvSpPr>
      <dsp:spPr>
        <a:xfrm>
          <a:off x="5566672" y="165785"/>
          <a:ext cx="1324185" cy="13241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7C87D-B10D-4853-9E08-539F6043CA6C}">
      <dsp:nvSpPr>
        <dsp:cNvPr id="0" name=""/>
        <dsp:cNvSpPr/>
      </dsp:nvSpPr>
      <dsp:spPr>
        <a:xfrm>
          <a:off x="5844751" y="443863"/>
          <a:ext cx="768027" cy="768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C94CB-417F-4A54-B55A-8444AB3657DD}">
      <dsp:nvSpPr>
        <dsp:cNvPr id="0" name=""/>
        <dsp:cNvSpPr/>
      </dsp:nvSpPr>
      <dsp:spPr>
        <a:xfrm>
          <a:off x="7174611" y="165785"/>
          <a:ext cx="3121294" cy="1324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+AI &amp; Machine Learning: Lưu trữ dữ liệu huấn luyện mô hình</a:t>
          </a:r>
        </a:p>
      </dsp:txBody>
      <dsp:txXfrm>
        <a:off x="7174611" y="165785"/>
        <a:ext cx="3121294" cy="1324185"/>
      </dsp:txXfrm>
    </dsp:sp>
    <dsp:sp modelId="{1E7B4F22-AA1B-4327-836B-A50A5E0FFC7A}">
      <dsp:nvSpPr>
        <dsp:cNvPr id="0" name=""/>
        <dsp:cNvSpPr/>
      </dsp:nvSpPr>
      <dsp:spPr>
        <a:xfrm>
          <a:off x="10839767" y="165785"/>
          <a:ext cx="1324185" cy="13241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E11CC-0786-4B4E-A5C4-CF304EE75554}">
      <dsp:nvSpPr>
        <dsp:cNvPr id="0" name=""/>
        <dsp:cNvSpPr/>
      </dsp:nvSpPr>
      <dsp:spPr>
        <a:xfrm>
          <a:off x="11117846" y="443863"/>
          <a:ext cx="768027" cy="768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3713C-CA45-4B00-B07B-9FB3AB5D410F}">
      <dsp:nvSpPr>
        <dsp:cNvPr id="0" name=""/>
        <dsp:cNvSpPr/>
      </dsp:nvSpPr>
      <dsp:spPr>
        <a:xfrm>
          <a:off x="12447706" y="165785"/>
          <a:ext cx="3121294" cy="1324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+IoT (Internet of Things): Xử lý dữ liệu cảm biến theo thời gian thực (Redis)</a:t>
          </a:r>
        </a:p>
      </dsp:txBody>
      <dsp:txXfrm>
        <a:off x="12447706" y="165785"/>
        <a:ext cx="3121294" cy="1324185"/>
      </dsp:txXfrm>
    </dsp:sp>
    <dsp:sp modelId="{0884901B-30AE-45B0-8E82-7DF8DA65525D}">
      <dsp:nvSpPr>
        <dsp:cNvPr id="0" name=""/>
        <dsp:cNvSpPr/>
      </dsp:nvSpPr>
      <dsp:spPr>
        <a:xfrm>
          <a:off x="293577" y="2100319"/>
          <a:ext cx="1324185" cy="13241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780E75-7F6B-451D-A1D0-820839E0F0D0}">
      <dsp:nvSpPr>
        <dsp:cNvPr id="0" name=""/>
        <dsp:cNvSpPr/>
      </dsp:nvSpPr>
      <dsp:spPr>
        <a:xfrm>
          <a:off x="571656" y="2378398"/>
          <a:ext cx="768027" cy="768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932A2A-8FC3-439E-96BC-CB9DC69A142A}">
      <dsp:nvSpPr>
        <dsp:cNvPr id="0" name=""/>
        <dsp:cNvSpPr/>
      </dsp:nvSpPr>
      <dsp:spPr>
        <a:xfrm>
          <a:off x="1901516" y="2100319"/>
          <a:ext cx="3121294" cy="1324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+Mạng xã hội: Quản lý người dùng, phân tích quan hệ (Neo4j - Facebook Graph)</a:t>
          </a:r>
        </a:p>
      </dsp:txBody>
      <dsp:txXfrm>
        <a:off x="1901516" y="2100319"/>
        <a:ext cx="3121294" cy="1324185"/>
      </dsp:txXfrm>
    </dsp:sp>
    <dsp:sp modelId="{2B639AD4-48E0-476C-B844-869E45883283}">
      <dsp:nvSpPr>
        <dsp:cNvPr id="0" name=""/>
        <dsp:cNvSpPr/>
      </dsp:nvSpPr>
      <dsp:spPr>
        <a:xfrm>
          <a:off x="5566672" y="2100319"/>
          <a:ext cx="1324185" cy="13241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099BB-DFAB-4001-8382-5117A3548759}">
      <dsp:nvSpPr>
        <dsp:cNvPr id="0" name=""/>
        <dsp:cNvSpPr/>
      </dsp:nvSpPr>
      <dsp:spPr>
        <a:xfrm>
          <a:off x="5844751" y="2378398"/>
          <a:ext cx="768027" cy="768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8EF605-5379-49FA-B240-9002B14B2CA0}">
      <dsp:nvSpPr>
        <dsp:cNvPr id="0" name=""/>
        <dsp:cNvSpPr/>
      </dsp:nvSpPr>
      <dsp:spPr>
        <a:xfrm>
          <a:off x="7174611" y="2100319"/>
          <a:ext cx="3121294" cy="1324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+Thương mại điện tử: Quản lý giỏ hàng, gợi ý sản phẩm (DynamoDB, Redis)</a:t>
          </a:r>
        </a:p>
      </dsp:txBody>
      <dsp:txXfrm>
        <a:off x="7174611" y="2100319"/>
        <a:ext cx="3121294" cy="132418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sv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sv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sv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gif"/><Relationship Id="rId1" Type="http://schemas.openxmlformats.org/officeDocument/2006/relationships/slideLayout" Target="../slideLayouts/slideLayout7.xml"/><Relationship Id="rId4" Type="http://schemas.openxmlformats.org/officeDocument/2006/relationships/image" Target="../media/image89.sv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svg"/></Relationships>
</file>

<file path=ppt/slides/_rels/slide24.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96.gif"/><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95.gif"/><Relationship Id="rId5" Type="http://schemas.openxmlformats.org/officeDocument/2006/relationships/image" Target="../media/image94.sv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25.svg"/><Relationship Id="rId3" Type="http://schemas.openxmlformats.org/officeDocument/2006/relationships/image" Target="../media/image27.svg"/><Relationship Id="rId7" Type="http://schemas.openxmlformats.org/officeDocument/2006/relationships/image" Target="../media/image110.svg"/><Relationship Id="rId12"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svg"/></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gif"/><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87.gif"/><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svg"/></Relationships>
</file>

<file path=ppt/slides/_rels/slide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136.gif"/><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png"/></Relationships>
</file>

<file path=ppt/slides/_rels/slide35.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gif"/><Relationship Id="rId5" Type="http://schemas.openxmlformats.org/officeDocument/2006/relationships/image" Target="../media/image142.png"/><Relationship Id="rId4" Type="http://schemas.openxmlformats.org/officeDocument/2006/relationships/image" Target="../media/image141.png"/></Relationships>
</file>

<file path=ppt/slides/_rels/slide3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144.png"/><Relationship Id="rId1" Type="http://schemas.openxmlformats.org/officeDocument/2006/relationships/slideLayout" Target="../slideLayouts/slideLayout7.xml"/><Relationship Id="rId5" Type="http://schemas.openxmlformats.org/officeDocument/2006/relationships/image" Target="../media/image89.svg"/><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1.xml"/><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diagramLayout" Target="../diagrams/layout1.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diagramData" Target="../diagrams/data1.xml"/><Relationship Id="rId5" Type="http://schemas.openxmlformats.org/officeDocument/2006/relationships/image" Target="../media/image27.svg"/><Relationship Id="rId15" Type="http://schemas.microsoft.com/office/2007/relationships/diagramDrawing" Target="../diagrams/drawing1.xml"/><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6.svg"/><Relationship Id="rId14" Type="http://schemas.openxmlformats.org/officeDocument/2006/relationships/diagramColors" Target="../diagrams/colors1.xml"/></Relationships>
</file>

<file path=ppt/slides/_rels/slide40.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gif"/><Relationship Id="rId4" Type="http://schemas.openxmlformats.org/officeDocument/2006/relationships/image" Target="../media/image149.png"/></Relationships>
</file>

<file path=ppt/slides/_rels/slide41.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svg"/><Relationship Id="rId4" Type="http://schemas.openxmlformats.org/officeDocument/2006/relationships/image" Target="../media/image153.png"/></Relationships>
</file>

<file path=ppt/slides/_rels/slide42.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58.png"/></Relationships>
</file>

<file path=ppt/slides/_rels/slide43.xml.rels><?xml version="1.0" encoding="UTF-8" standalone="yes"?>
<Relationships xmlns="http://schemas.openxmlformats.org/package/2006/relationships"><Relationship Id="rId2" Type="http://schemas.openxmlformats.org/officeDocument/2006/relationships/image" Target="../media/image160.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5.jpeg"/><Relationship Id="rId5" Type="http://schemas.openxmlformats.org/officeDocument/2006/relationships/image" Target="../media/image78.sv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9.sv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svg"/><Relationship Id="rId4" Type="http://schemas.openxmlformats.org/officeDocument/2006/relationships/image" Target="../media/image170.png"/></Relationships>
</file>

<file path=ppt/slides/_rels/slide49.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gif"/><Relationship Id="rId1" Type="http://schemas.openxmlformats.org/officeDocument/2006/relationships/slideLayout" Target="../slideLayouts/slideLayout7.xml"/><Relationship Id="rId6" Type="http://schemas.openxmlformats.org/officeDocument/2006/relationships/image" Target="../media/image95.gif"/><Relationship Id="rId5" Type="http://schemas.openxmlformats.org/officeDocument/2006/relationships/image" Target="../media/image177.svg"/><Relationship Id="rId4" Type="http://schemas.openxmlformats.org/officeDocument/2006/relationships/image" Target="../media/image176.png"/></Relationships>
</file>

<file path=ppt/slides/_rels/slide51.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8.gif"/><Relationship Id="rId1" Type="http://schemas.openxmlformats.org/officeDocument/2006/relationships/slideLayout" Target="../slideLayouts/slideLayout7.xml"/><Relationship Id="rId6" Type="http://schemas.openxmlformats.org/officeDocument/2006/relationships/image" Target="../media/image182.svg"/><Relationship Id="rId5" Type="http://schemas.openxmlformats.org/officeDocument/2006/relationships/image" Target="../media/image181.png"/><Relationship Id="rId4" Type="http://schemas.openxmlformats.org/officeDocument/2006/relationships/image" Target="../media/image180.gif"/></Relationships>
</file>

<file path=ppt/slides/_rels/slide5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5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5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191.gif"/><Relationship Id="rId5" Type="http://schemas.openxmlformats.org/officeDocument/2006/relationships/image" Target="../media/image190.gif"/><Relationship Id="rId4" Type="http://schemas.openxmlformats.org/officeDocument/2006/relationships/image" Target="../media/image189.png"/></Relationships>
</file>

<file path=ppt/slides/_rels/slide57.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192.gif"/><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191.gif"/><Relationship Id="rId5" Type="http://schemas.openxmlformats.org/officeDocument/2006/relationships/image" Target="../media/image190.gif"/><Relationship Id="rId4" Type="http://schemas.openxmlformats.org/officeDocument/2006/relationships/image" Target="../media/image189.png"/></Relationships>
</file>

<file path=ppt/slides/_rels/slide58.xml.rels><?xml version="1.0" encoding="UTF-8" standalone="yes"?>
<Relationships xmlns="http://schemas.openxmlformats.org/package/2006/relationships"><Relationship Id="rId3" Type="http://schemas.openxmlformats.org/officeDocument/2006/relationships/image" Target="../media/image194.gif"/><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61.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gif"/></Relationships>
</file>

<file path=ppt/slides/_rels/slide62.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gif"/><Relationship Id="rId1" Type="http://schemas.openxmlformats.org/officeDocument/2006/relationships/slideLayout" Target="../slideLayouts/slideLayout7.xml"/><Relationship Id="rId6" Type="http://schemas.openxmlformats.org/officeDocument/2006/relationships/image" Target="../media/image206.gif"/><Relationship Id="rId5" Type="http://schemas.openxmlformats.org/officeDocument/2006/relationships/image" Target="../media/image205.gif"/><Relationship Id="rId4" Type="http://schemas.openxmlformats.org/officeDocument/2006/relationships/image" Target="../media/image204.svg"/></Relationships>
</file>

<file path=ppt/slides/_rels/slide64.xml.rels><?xml version="1.0" encoding="UTF-8" standalone="yes"?>
<Relationships xmlns="http://schemas.openxmlformats.org/package/2006/relationships"><Relationship Id="rId3" Type="http://schemas.openxmlformats.org/officeDocument/2006/relationships/image" Target="../media/image208.sv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65.xml.rels><?xml version="1.0" encoding="UTF-8" standalone="yes"?>
<Relationships xmlns="http://schemas.openxmlformats.org/package/2006/relationships"><Relationship Id="rId3" Type="http://schemas.openxmlformats.org/officeDocument/2006/relationships/image" Target="../media/image211.gif"/><Relationship Id="rId2" Type="http://schemas.openxmlformats.org/officeDocument/2006/relationships/image" Target="../media/image210.gif"/><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66.xml.rels><?xml version="1.0" encoding="UTF-8" standalone="yes"?>
<Relationships xmlns="http://schemas.openxmlformats.org/package/2006/relationships"><Relationship Id="rId2" Type="http://schemas.openxmlformats.org/officeDocument/2006/relationships/image" Target="../media/image213.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3" Type="http://schemas.openxmlformats.org/officeDocument/2006/relationships/image" Target="../media/image225.svg"/><Relationship Id="rId18" Type="http://schemas.openxmlformats.org/officeDocument/2006/relationships/image" Target="../media/image230.png"/><Relationship Id="rId26" Type="http://schemas.openxmlformats.org/officeDocument/2006/relationships/image" Target="../media/image238.png"/><Relationship Id="rId39" Type="http://schemas.openxmlformats.org/officeDocument/2006/relationships/image" Target="../media/image251.svg"/><Relationship Id="rId21" Type="http://schemas.openxmlformats.org/officeDocument/2006/relationships/image" Target="../media/image233.svg"/><Relationship Id="rId34" Type="http://schemas.openxmlformats.org/officeDocument/2006/relationships/image" Target="../media/image246.png"/><Relationship Id="rId42" Type="http://schemas.openxmlformats.org/officeDocument/2006/relationships/image" Target="../media/image254.png"/><Relationship Id="rId47" Type="http://schemas.openxmlformats.org/officeDocument/2006/relationships/image" Target="../media/image259.svg"/><Relationship Id="rId50" Type="http://schemas.openxmlformats.org/officeDocument/2006/relationships/image" Target="../media/image262.png"/><Relationship Id="rId55" Type="http://schemas.openxmlformats.org/officeDocument/2006/relationships/image" Target="../media/image267.svg"/><Relationship Id="rId7" Type="http://schemas.openxmlformats.org/officeDocument/2006/relationships/image" Target="../media/image219.svg"/><Relationship Id="rId2" Type="http://schemas.openxmlformats.org/officeDocument/2006/relationships/image" Target="../media/image214.png"/><Relationship Id="rId16" Type="http://schemas.openxmlformats.org/officeDocument/2006/relationships/image" Target="../media/image228.png"/><Relationship Id="rId29" Type="http://schemas.openxmlformats.org/officeDocument/2006/relationships/image" Target="../media/image241.svg"/><Relationship Id="rId11" Type="http://schemas.openxmlformats.org/officeDocument/2006/relationships/image" Target="../media/image223.svg"/><Relationship Id="rId24" Type="http://schemas.openxmlformats.org/officeDocument/2006/relationships/image" Target="../media/image236.png"/><Relationship Id="rId32" Type="http://schemas.openxmlformats.org/officeDocument/2006/relationships/image" Target="../media/image244.png"/><Relationship Id="rId37" Type="http://schemas.openxmlformats.org/officeDocument/2006/relationships/image" Target="../media/image249.svg"/><Relationship Id="rId40" Type="http://schemas.openxmlformats.org/officeDocument/2006/relationships/image" Target="../media/image252.png"/><Relationship Id="rId45" Type="http://schemas.openxmlformats.org/officeDocument/2006/relationships/image" Target="../media/image257.svg"/><Relationship Id="rId53" Type="http://schemas.openxmlformats.org/officeDocument/2006/relationships/image" Target="../media/image265.svg"/><Relationship Id="rId58" Type="http://schemas.openxmlformats.org/officeDocument/2006/relationships/image" Target="../media/image270.png"/><Relationship Id="rId5" Type="http://schemas.openxmlformats.org/officeDocument/2006/relationships/image" Target="../media/image217.svg"/><Relationship Id="rId61" Type="http://schemas.openxmlformats.org/officeDocument/2006/relationships/image" Target="../media/image273.svg"/><Relationship Id="rId19" Type="http://schemas.openxmlformats.org/officeDocument/2006/relationships/image" Target="../media/image231.svg"/><Relationship Id="rId14" Type="http://schemas.openxmlformats.org/officeDocument/2006/relationships/image" Target="../media/image226.png"/><Relationship Id="rId22" Type="http://schemas.openxmlformats.org/officeDocument/2006/relationships/image" Target="../media/image234.png"/><Relationship Id="rId27" Type="http://schemas.openxmlformats.org/officeDocument/2006/relationships/image" Target="../media/image239.svg"/><Relationship Id="rId30" Type="http://schemas.openxmlformats.org/officeDocument/2006/relationships/image" Target="../media/image242.png"/><Relationship Id="rId35" Type="http://schemas.openxmlformats.org/officeDocument/2006/relationships/image" Target="../media/image247.svg"/><Relationship Id="rId43" Type="http://schemas.openxmlformats.org/officeDocument/2006/relationships/image" Target="../media/image255.svg"/><Relationship Id="rId48" Type="http://schemas.openxmlformats.org/officeDocument/2006/relationships/image" Target="../media/image260.png"/><Relationship Id="rId56" Type="http://schemas.openxmlformats.org/officeDocument/2006/relationships/image" Target="../media/image268.png"/><Relationship Id="rId8" Type="http://schemas.openxmlformats.org/officeDocument/2006/relationships/image" Target="../media/image220.png"/><Relationship Id="rId51" Type="http://schemas.openxmlformats.org/officeDocument/2006/relationships/image" Target="../media/image263.svg"/><Relationship Id="rId3" Type="http://schemas.openxmlformats.org/officeDocument/2006/relationships/image" Target="../media/image215.svg"/><Relationship Id="rId12" Type="http://schemas.openxmlformats.org/officeDocument/2006/relationships/image" Target="../media/image224.png"/><Relationship Id="rId17" Type="http://schemas.openxmlformats.org/officeDocument/2006/relationships/image" Target="../media/image229.svg"/><Relationship Id="rId25" Type="http://schemas.openxmlformats.org/officeDocument/2006/relationships/image" Target="../media/image237.svg"/><Relationship Id="rId33" Type="http://schemas.openxmlformats.org/officeDocument/2006/relationships/image" Target="../media/image245.svg"/><Relationship Id="rId38" Type="http://schemas.openxmlformats.org/officeDocument/2006/relationships/image" Target="../media/image250.png"/><Relationship Id="rId46" Type="http://schemas.openxmlformats.org/officeDocument/2006/relationships/image" Target="../media/image258.png"/><Relationship Id="rId59" Type="http://schemas.openxmlformats.org/officeDocument/2006/relationships/image" Target="../media/image271.svg"/><Relationship Id="rId20" Type="http://schemas.openxmlformats.org/officeDocument/2006/relationships/image" Target="../media/image232.png"/><Relationship Id="rId41" Type="http://schemas.openxmlformats.org/officeDocument/2006/relationships/image" Target="../media/image253.svg"/><Relationship Id="rId54"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18.png"/><Relationship Id="rId15" Type="http://schemas.openxmlformats.org/officeDocument/2006/relationships/image" Target="../media/image227.svg"/><Relationship Id="rId23" Type="http://schemas.openxmlformats.org/officeDocument/2006/relationships/image" Target="../media/image235.svg"/><Relationship Id="rId28" Type="http://schemas.openxmlformats.org/officeDocument/2006/relationships/image" Target="../media/image240.png"/><Relationship Id="rId36" Type="http://schemas.openxmlformats.org/officeDocument/2006/relationships/image" Target="../media/image248.png"/><Relationship Id="rId49" Type="http://schemas.openxmlformats.org/officeDocument/2006/relationships/image" Target="../media/image261.svg"/><Relationship Id="rId57" Type="http://schemas.openxmlformats.org/officeDocument/2006/relationships/image" Target="../media/image269.svg"/><Relationship Id="rId10" Type="http://schemas.openxmlformats.org/officeDocument/2006/relationships/image" Target="../media/image222.png"/><Relationship Id="rId31" Type="http://schemas.openxmlformats.org/officeDocument/2006/relationships/image" Target="../media/image243.svg"/><Relationship Id="rId44" Type="http://schemas.openxmlformats.org/officeDocument/2006/relationships/image" Target="../media/image256.png"/><Relationship Id="rId52" Type="http://schemas.openxmlformats.org/officeDocument/2006/relationships/image" Target="../media/image264.png"/><Relationship Id="rId60" Type="http://schemas.openxmlformats.org/officeDocument/2006/relationships/image" Target="../media/image272.png"/><Relationship Id="rId4" Type="http://schemas.openxmlformats.org/officeDocument/2006/relationships/image" Target="../media/image216.png"/><Relationship Id="rId9" Type="http://schemas.openxmlformats.org/officeDocument/2006/relationships/image" Target="../media/image221.svg"/></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8204668" y="427485"/>
            <a:ext cx="2828925" cy="4114800"/>
          </a:xfrm>
          <a:custGeom>
            <a:avLst/>
            <a:gdLst/>
            <a:ahLst/>
            <a:cxnLst/>
            <a:rect l="l" t="t" r="r" b="b"/>
            <a:pathLst>
              <a:path w="2828925" h="4114800">
                <a:moveTo>
                  <a:pt x="0" y="0"/>
                </a:moveTo>
                <a:lnTo>
                  <a:pt x="2828925" y="0"/>
                </a:lnTo>
                <a:lnTo>
                  <a:pt x="2828925"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4018166" y="702145"/>
            <a:ext cx="4053078" cy="4114800"/>
          </a:xfrm>
          <a:custGeom>
            <a:avLst/>
            <a:gdLst/>
            <a:ahLst/>
            <a:cxnLst/>
            <a:rect l="l" t="t" r="r" b="b"/>
            <a:pathLst>
              <a:path w="4053078" h="4114800">
                <a:moveTo>
                  <a:pt x="0" y="0"/>
                </a:moveTo>
                <a:lnTo>
                  <a:pt x="4053078" y="0"/>
                </a:lnTo>
                <a:lnTo>
                  <a:pt x="405307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10" name="Group 10"/>
          <p:cNvGrpSpPr/>
          <p:nvPr/>
        </p:nvGrpSpPr>
        <p:grpSpPr>
          <a:xfrm>
            <a:off x="8748087" y="5143500"/>
            <a:ext cx="8217084" cy="3655990"/>
            <a:chOff x="0" y="0"/>
            <a:chExt cx="10956112" cy="4874654"/>
          </a:xfrm>
        </p:grpSpPr>
        <p:sp>
          <p:nvSpPr>
            <p:cNvPr id="11" name="TextBox 11"/>
            <p:cNvSpPr txBox="1"/>
            <p:nvPr/>
          </p:nvSpPr>
          <p:spPr>
            <a:xfrm>
              <a:off x="0" y="1684294"/>
              <a:ext cx="10956112" cy="1463336"/>
            </a:xfrm>
            <a:prstGeom prst="rect">
              <a:avLst/>
            </a:prstGeom>
          </p:spPr>
          <p:txBody>
            <a:bodyPr lIns="0" tIns="0" rIns="0" bIns="0" rtlCol="0" anchor="t">
              <a:spAutoFit/>
            </a:bodyPr>
            <a:lstStyle/>
            <a:p>
              <a:pPr algn="ctr">
                <a:lnSpc>
                  <a:spcPts val="8372"/>
                </a:lnSpc>
              </a:pPr>
              <a:r>
                <a:rPr lang="en-US" sz="7475" b="1">
                  <a:solidFill>
                    <a:srgbClr val="F7B4A7"/>
                  </a:solidFill>
                  <a:latin typeface="Josefin Sans Bold"/>
                  <a:ea typeface="Josefin Sans Bold"/>
                  <a:cs typeface="Josefin Sans Bold"/>
                  <a:sym typeface="Josefin Sans Bold"/>
                </a:rPr>
                <a:t>NoSQL</a:t>
              </a:r>
            </a:p>
          </p:txBody>
        </p:sp>
        <p:sp>
          <p:nvSpPr>
            <p:cNvPr id="12" name="TextBox 12"/>
            <p:cNvSpPr txBox="1"/>
            <p:nvPr/>
          </p:nvSpPr>
          <p:spPr>
            <a:xfrm>
              <a:off x="0" y="-66675"/>
              <a:ext cx="10956112" cy="544195"/>
            </a:xfrm>
            <a:prstGeom prst="rect">
              <a:avLst/>
            </a:prstGeom>
          </p:spPr>
          <p:txBody>
            <a:bodyPr lIns="0" tIns="0" rIns="0" bIns="0" rtlCol="0" anchor="t">
              <a:spAutoFit/>
            </a:bodyPr>
            <a:lstStyle/>
            <a:p>
              <a:pPr algn="l">
                <a:lnSpc>
                  <a:spcPts val="3359"/>
                </a:lnSpc>
              </a:pPr>
              <a:endParaRPr/>
            </a:p>
          </p:txBody>
        </p:sp>
        <p:sp>
          <p:nvSpPr>
            <p:cNvPr id="13" name="TextBox 13"/>
            <p:cNvSpPr txBox="1"/>
            <p:nvPr/>
          </p:nvSpPr>
          <p:spPr>
            <a:xfrm>
              <a:off x="0" y="4113501"/>
              <a:ext cx="10956112" cy="761153"/>
            </a:xfrm>
            <a:prstGeom prst="rect">
              <a:avLst/>
            </a:prstGeom>
          </p:spPr>
          <p:txBody>
            <a:bodyPr lIns="0" tIns="0" rIns="0" bIns="0" rtlCol="0" anchor="t">
              <a:spAutoFit/>
            </a:bodyPr>
            <a:lstStyle/>
            <a:p>
              <a:pPr algn="l">
                <a:lnSpc>
                  <a:spcPts val="4760"/>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108552" y="0"/>
            <a:ext cx="7315200" cy="3867912"/>
          </a:xfrm>
          <a:custGeom>
            <a:avLst/>
            <a:gdLst/>
            <a:ahLst/>
            <a:cxnLst/>
            <a:rect l="l" t="t" r="r" b="b"/>
            <a:pathLst>
              <a:path w="7315200" h="3867912">
                <a:moveTo>
                  <a:pt x="0" y="0"/>
                </a:moveTo>
                <a:lnTo>
                  <a:pt x="7315200" y="0"/>
                </a:lnTo>
                <a:lnTo>
                  <a:pt x="7315200" y="3867912"/>
                </a:lnTo>
                <a:lnTo>
                  <a:pt x="0" y="38679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00329" y="518477"/>
            <a:ext cx="5210175" cy="906145"/>
          </a:xfrm>
          <a:prstGeom prst="rect">
            <a:avLst/>
          </a:prstGeom>
        </p:spPr>
        <p:txBody>
          <a:bodyPr lIns="0" tIns="0" rIns="0" bIns="0" rtlCol="0" anchor="t">
            <a:spAutoFit/>
          </a:bodyPr>
          <a:lstStyle/>
          <a:p>
            <a:pPr algn="ctr">
              <a:lnSpc>
                <a:spcPts val="7279"/>
              </a:lnSpc>
            </a:pPr>
            <a:r>
              <a:rPr lang="en-US" sz="5199" b="1">
                <a:solidFill>
                  <a:srgbClr val="000000"/>
                </a:solidFill>
                <a:latin typeface="Josefin Sans Bold"/>
                <a:ea typeface="Josefin Sans Bold"/>
                <a:cs typeface="Josefin Sans Bold"/>
                <a:sym typeface="Josefin Sans Bold"/>
              </a:rPr>
              <a:t>Ưu điểm NoSQL</a:t>
            </a:r>
          </a:p>
        </p:txBody>
      </p:sp>
      <p:sp>
        <p:nvSpPr>
          <p:cNvPr id="4" name="TextBox 4"/>
          <p:cNvSpPr txBox="1"/>
          <p:nvPr/>
        </p:nvSpPr>
        <p:spPr>
          <a:xfrm>
            <a:off x="281523" y="2398697"/>
            <a:ext cx="14975443" cy="2657129"/>
          </a:xfrm>
          <a:prstGeom prst="rect">
            <a:avLst/>
          </a:prstGeom>
        </p:spPr>
        <p:txBody>
          <a:bodyPr lIns="0" tIns="0" rIns="0" bIns="0" rtlCol="0" anchor="t">
            <a:spAutoFit/>
          </a:bodyPr>
          <a:lstStyle/>
          <a:p>
            <a:pPr algn="l">
              <a:lnSpc>
                <a:spcPts val="4219"/>
              </a:lnSpc>
            </a:pPr>
            <a:r>
              <a:rPr lang="en-US" sz="3013" b="1">
                <a:solidFill>
                  <a:srgbClr val="000000"/>
                </a:solidFill>
                <a:latin typeface="Josefin Sans Bold"/>
                <a:ea typeface="Josefin Sans Bold"/>
                <a:cs typeface="Josefin Sans Bold"/>
                <a:sym typeface="Josefin Sans Bold"/>
              </a:rPr>
              <a:t>1. Linh hoạt trong mô hình dữ liệu</a:t>
            </a:r>
          </a:p>
          <a:p>
            <a:pPr algn="l">
              <a:lnSpc>
                <a:spcPts val="4219"/>
              </a:lnSpc>
            </a:pPr>
            <a:r>
              <a:rPr lang="en-US" sz="3013">
                <a:solidFill>
                  <a:srgbClr val="000000"/>
                </a:solidFill>
                <a:latin typeface="Josefin Sans"/>
                <a:ea typeface="Josefin Sans"/>
                <a:cs typeface="Josefin Sans"/>
                <a:sym typeface="Josefin Sans"/>
              </a:rPr>
              <a:t>·Không bị ràng buộc bởi lược đồ cố định (schema-free) như SQL.</a:t>
            </a:r>
          </a:p>
          <a:p>
            <a:pPr algn="l">
              <a:lnSpc>
                <a:spcPts val="4219"/>
              </a:lnSpc>
            </a:pPr>
            <a:r>
              <a:rPr lang="en-US" sz="3013">
                <a:solidFill>
                  <a:srgbClr val="000000"/>
                </a:solidFill>
                <a:latin typeface="Josefin Sans"/>
                <a:ea typeface="Josefin Sans"/>
                <a:cs typeface="Josefin Sans"/>
                <a:sym typeface="Josefin Sans"/>
              </a:rPr>
              <a:t>·Hỗ trợ lưu trữ nhiều loại dữ liệu: dạng key-value, văn bản, column-family, đồ thị.</a:t>
            </a:r>
          </a:p>
          <a:p>
            <a:pPr algn="l">
              <a:lnSpc>
                <a:spcPts val="4219"/>
              </a:lnSpc>
            </a:pPr>
            <a:r>
              <a:rPr lang="en-US" sz="3013">
                <a:solidFill>
                  <a:srgbClr val="000000"/>
                </a:solidFill>
                <a:latin typeface="Josefin Sans"/>
                <a:ea typeface="Josefin Sans"/>
                <a:cs typeface="Josefin Sans"/>
                <a:sym typeface="Josefin Sans"/>
              </a:rPr>
              <a:t>·Dễ dàng thay đổi cấu trúc dữ liệu mà không cần chỉnh sửa toàn bộ hệ thống.</a:t>
            </a:r>
          </a:p>
          <a:p>
            <a:pPr algn="l">
              <a:lnSpc>
                <a:spcPts val="4219"/>
              </a:lnSpc>
            </a:pPr>
            <a:r>
              <a:rPr lang="en-US" sz="3013">
                <a:solidFill>
                  <a:srgbClr val="000000"/>
                </a:solidFill>
                <a:latin typeface="Josefin Sans"/>
                <a:ea typeface="Josefin Sans"/>
                <a:cs typeface="Josefin Sans"/>
                <a:sym typeface="Josefin Sans"/>
              </a:rPr>
              <a:t>·</a:t>
            </a:r>
            <a:r>
              <a:rPr lang="en-US" sz="3013" b="1">
                <a:solidFill>
                  <a:srgbClr val="000000"/>
                </a:solidFill>
                <a:latin typeface="Josefin Sans Bold"/>
                <a:ea typeface="Josefin Sans Bold"/>
                <a:cs typeface="Josefin Sans Bold"/>
                <a:sym typeface="Josefin Sans Bold"/>
              </a:rPr>
              <a:t>Ví dụ</a:t>
            </a:r>
            <a:r>
              <a:rPr lang="en-US" sz="3013">
                <a:solidFill>
                  <a:srgbClr val="000000"/>
                </a:solidFill>
                <a:latin typeface="Josefin Sans"/>
                <a:ea typeface="Josefin Sans"/>
                <a:cs typeface="Josefin Sans"/>
                <a:sym typeface="Josefin Sans"/>
              </a:rPr>
              <a:t>: MongoDB cho phép lưu trữ dữ liệu JSON động, thay đổi linh hoạt theo yêu cầu.</a:t>
            </a:r>
          </a:p>
        </p:txBody>
      </p:sp>
      <p:sp>
        <p:nvSpPr>
          <p:cNvPr id="5" name="TextBox 5"/>
          <p:cNvSpPr txBox="1"/>
          <p:nvPr/>
        </p:nvSpPr>
        <p:spPr>
          <a:xfrm>
            <a:off x="281523" y="5365982"/>
            <a:ext cx="17484685" cy="3723880"/>
          </a:xfrm>
          <a:prstGeom prst="rect">
            <a:avLst/>
          </a:prstGeom>
        </p:spPr>
        <p:txBody>
          <a:bodyPr lIns="0" tIns="0" rIns="0" bIns="0" rtlCol="0" anchor="t">
            <a:spAutoFit/>
          </a:bodyPr>
          <a:lstStyle/>
          <a:p>
            <a:pPr algn="l">
              <a:lnSpc>
                <a:spcPts val="4221"/>
              </a:lnSpc>
            </a:pPr>
            <a:r>
              <a:rPr lang="en-US" sz="3015" b="1">
                <a:solidFill>
                  <a:srgbClr val="000000"/>
                </a:solidFill>
                <a:latin typeface="Josefin Sans Bold"/>
                <a:ea typeface="Josefin Sans Bold"/>
                <a:cs typeface="Josefin Sans Bold"/>
                <a:sym typeface="Josefin Sans Bold"/>
              </a:rPr>
              <a:t>2. Hiệu suất cao và khả năng mở rộng tốt</a:t>
            </a:r>
          </a:p>
          <a:p>
            <a:pPr algn="l">
              <a:lnSpc>
                <a:spcPts val="4221"/>
              </a:lnSpc>
            </a:pPr>
            <a:r>
              <a:rPr lang="en-US" sz="3015">
                <a:solidFill>
                  <a:srgbClr val="000000"/>
                </a:solidFill>
                <a:latin typeface="Josefin Sans"/>
                <a:ea typeface="Josefin Sans"/>
                <a:cs typeface="Josefin Sans"/>
                <a:sym typeface="Josefin Sans"/>
              </a:rPr>
              <a:t>·Mở rộng theo chiều ngang (Horizontal Scaling) thay vì mở rộng theo chiều dọc như SQL.</a:t>
            </a:r>
          </a:p>
          <a:p>
            <a:pPr algn="l">
              <a:lnSpc>
                <a:spcPts val="4221"/>
              </a:lnSpc>
            </a:pPr>
            <a:r>
              <a:rPr lang="en-US" sz="3015">
                <a:solidFill>
                  <a:srgbClr val="000000"/>
                </a:solidFill>
                <a:latin typeface="Josefin Sans"/>
                <a:ea typeface="Josefin Sans"/>
                <a:cs typeface="Josefin Sans"/>
                <a:sym typeface="Josefin Sans"/>
              </a:rPr>
              <a:t>·Hỗ trợ sharding (phân tán dữ liệu) giúp xử lý dữ liệu lớn dễ dàng.</a:t>
            </a:r>
          </a:p>
          <a:p>
            <a:pPr algn="l">
              <a:lnSpc>
                <a:spcPts val="4221"/>
              </a:lnSpc>
            </a:pPr>
            <a:r>
              <a:rPr lang="en-US" sz="3015">
                <a:solidFill>
                  <a:srgbClr val="000000"/>
                </a:solidFill>
                <a:latin typeface="Josefin Sans"/>
                <a:ea typeface="Josefin Sans"/>
                <a:cs typeface="Josefin Sans"/>
                <a:sym typeface="Josefin Sans"/>
              </a:rPr>
              <a:t>·Ít ràng buộc hơn SQL nên có tốc độ đọc/ghi nhanh hơn.</a:t>
            </a:r>
          </a:p>
          <a:p>
            <a:pPr algn="l">
              <a:lnSpc>
                <a:spcPts val="4221"/>
              </a:lnSpc>
            </a:pPr>
            <a:r>
              <a:rPr lang="en-US" sz="3015" b="1">
                <a:solidFill>
                  <a:srgbClr val="000000"/>
                </a:solidFill>
                <a:latin typeface="Josefin Sans Bold"/>
                <a:ea typeface="Josefin Sans Bold"/>
                <a:cs typeface="Josefin Sans Bold"/>
                <a:sym typeface="Josefin Sans Bold"/>
              </a:rPr>
              <a:t>·Ví dụ:</a:t>
            </a:r>
          </a:p>
          <a:p>
            <a:pPr algn="l">
              <a:lnSpc>
                <a:spcPts val="4221"/>
              </a:lnSpc>
            </a:pPr>
            <a:r>
              <a:rPr lang="en-US" sz="3015">
                <a:solidFill>
                  <a:srgbClr val="000000"/>
                </a:solidFill>
                <a:latin typeface="Josefin Sans"/>
                <a:ea typeface="Josefin Sans"/>
                <a:cs typeface="Josefin Sans"/>
                <a:sym typeface="Josefin Sans"/>
              </a:rPr>
              <a:t> Cassandra có thể xử lý hàng triệu truy vấn mỗi giây bằng cách phân tán dữ liệu trên nhiều máy chủ.</a:t>
            </a:r>
          </a:p>
          <a:p>
            <a:pPr algn="l">
              <a:lnSpc>
                <a:spcPts val="4221"/>
              </a:lnSpc>
            </a:pPr>
            <a:r>
              <a:rPr lang="en-US" sz="3015">
                <a:solidFill>
                  <a:srgbClr val="000000"/>
                </a:solidFill>
                <a:latin typeface="Josefin Sans"/>
                <a:ea typeface="Josefin Sans"/>
                <a:cs typeface="Josefin Sans"/>
                <a:sym typeface="Josefin Sans"/>
              </a:rPr>
              <a:t>Redis cung cấp truy xuất dữ liệu cực nhanh nhờ lưu trữ trong RAM.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189323" y="579095"/>
            <a:ext cx="5192977" cy="2917509"/>
          </a:xfrm>
          <a:custGeom>
            <a:avLst/>
            <a:gdLst/>
            <a:ahLst/>
            <a:cxnLst/>
            <a:rect l="l" t="t" r="r" b="b"/>
            <a:pathLst>
              <a:path w="5192977" h="2917509">
                <a:moveTo>
                  <a:pt x="0" y="0"/>
                </a:moveTo>
                <a:lnTo>
                  <a:pt x="5192977" y="0"/>
                </a:lnTo>
                <a:lnTo>
                  <a:pt x="5192977" y="2917509"/>
                </a:lnTo>
                <a:lnTo>
                  <a:pt x="0" y="2917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874179" y="51435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218000" y="342900"/>
            <a:ext cx="5192977" cy="1838324"/>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Josefin Sans"/>
                <a:ea typeface="Josefin Sans"/>
                <a:cs typeface="Josefin Sans"/>
                <a:sym typeface="Josefin Sans"/>
              </a:rPr>
              <a:t>Ưu</a:t>
            </a:r>
            <a:r>
              <a:rPr lang="en-US" sz="5199" dirty="0">
                <a:solidFill>
                  <a:srgbClr val="000000"/>
                </a:solidFill>
                <a:latin typeface="Josefin Sans"/>
                <a:ea typeface="Josefin Sans"/>
                <a:cs typeface="Josefin Sans"/>
                <a:sym typeface="Josefin Sans"/>
              </a:rPr>
              <a:t> </a:t>
            </a:r>
            <a:r>
              <a:rPr lang="en-US" sz="5199" dirty="0" err="1">
                <a:solidFill>
                  <a:srgbClr val="000000"/>
                </a:solidFill>
                <a:latin typeface="Josefin Sans"/>
                <a:ea typeface="Josefin Sans"/>
                <a:cs typeface="Josefin Sans"/>
                <a:sym typeface="Josefin Sans"/>
              </a:rPr>
              <a:t>điểm</a:t>
            </a:r>
            <a:r>
              <a:rPr lang="en-US" sz="5199" dirty="0">
                <a:solidFill>
                  <a:srgbClr val="000000"/>
                </a:solidFill>
                <a:latin typeface="Josefin Sans"/>
                <a:ea typeface="Josefin Sans"/>
                <a:cs typeface="Josefin Sans"/>
                <a:sym typeface="Josefin Sans"/>
              </a:rPr>
              <a:t> NoSQL</a:t>
            </a:r>
          </a:p>
          <a:p>
            <a:pPr algn="ctr">
              <a:lnSpc>
                <a:spcPts val="7279"/>
              </a:lnSpc>
            </a:pPr>
            <a:endParaRPr lang="en-US" sz="5199" dirty="0">
              <a:solidFill>
                <a:srgbClr val="000000"/>
              </a:solidFill>
              <a:latin typeface="Josefin Sans"/>
              <a:ea typeface="Josefin Sans"/>
              <a:cs typeface="Josefin Sans"/>
              <a:sym typeface="Josefin Sans"/>
            </a:endParaRPr>
          </a:p>
        </p:txBody>
      </p:sp>
      <p:sp>
        <p:nvSpPr>
          <p:cNvPr id="5" name="TextBox 5"/>
          <p:cNvSpPr txBox="1"/>
          <p:nvPr/>
        </p:nvSpPr>
        <p:spPr>
          <a:xfrm>
            <a:off x="711946" y="1725796"/>
            <a:ext cx="12477377" cy="3723059"/>
          </a:xfrm>
          <a:prstGeom prst="rect">
            <a:avLst/>
          </a:prstGeom>
        </p:spPr>
        <p:txBody>
          <a:bodyPr lIns="0" tIns="0" rIns="0" bIns="0" rtlCol="0" anchor="t">
            <a:spAutoFit/>
          </a:bodyPr>
          <a:lstStyle/>
          <a:p>
            <a:pPr algn="l">
              <a:lnSpc>
                <a:spcPts val="3742"/>
              </a:lnSpc>
            </a:pPr>
            <a:r>
              <a:rPr lang="en-US" sz="2672" b="1">
                <a:solidFill>
                  <a:srgbClr val="000000"/>
                </a:solidFill>
                <a:latin typeface="Josefin Sans Bold"/>
                <a:ea typeface="Josefin Sans Bold"/>
                <a:cs typeface="Josefin Sans Bold"/>
                <a:sym typeface="Josefin Sans Bold"/>
              </a:rPr>
              <a:t>3. Hỗ trợ nhiều kiểu dữ liệu phức tạp</a:t>
            </a:r>
          </a:p>
          <a:p>
            <a:pPr algn="l">
              <a:lnSpc>
                <a:spcPts val="3742"/>
              </a:lnSpc>
            </a:pPr>
            <a:r>
              <a:rPr lang="en-US" sz="2672">
                <a:solidFill>
                  <a:srgbClr val="000000"/>
                </a:solidFill>
                <a:latin typeface="Josefin Sans"/>
                <a:ea typeface="Josefin Sans"/>
                <a:cs typeface="Josefin Sans"/>
                <a:sym typeface="Josefin Sans"/>
              </a:rPr>
              <a:t>·Không bị giới hạn trong bảng, hàng và cột như SQL.</a:t>
            </a:r>
          </a:p>
          <a:p>
            <a:pPr algn="l">
              <a:lnSpc>
                <a:spcPts val="3742"/>
              </a:lnSpc>
            </a:pPr>
            <a:r>
              <a:rPr lang="en-US" sz="2672">
                <a:solidFill>
                  <a:srgbClr val="000000"/>
                </a:solidFill>
                <a:latin typeface="Josefin Sans"/>
                <a:ea typeface="Josefin Sans"/>
                <a:cs typeface="Josefin Sans"/>
                <a:sym typeface="Josefin Sans"/>
              </a:rPr>
              <a:t>·Hỗ trợ JSON, XML, key-value, đồ thị, column-family, phù hợp với nhiều loại ứng dụng khác nhau.</a:t>
            </a:r>
          </a:p>
          <a:p>
            <a:pPr algn="l">
              <a:lnSpc>
                <a:spcPts val="3742"/>
              </a:lnSpc>
            </a:pPr>
            <a:r>
              <a:rPr lang="en-US" sz="2672" b="1">
                <a:solidFill>
                  <a:srgbClr val="000000"/>
                </a:solidFill>
                <a:latin typeface="Josefin Sans Bold"/>
                <a:ea typeface="Josefin Sans Bold"/>
                <a:cs typeface="Josefin Sans Bold"/>
                <a:sym typeface="Josefin Sans Bold"/>
              </a:rPr>
              <a:t>·Ví dụ:</a:t>
            </a:r>
          </a:p>
          <a:p>
            <a:pPr algn="l">
              <a:lnSpc>
                <a:spcPts val="3742"/>
              </a:lnSpc>
            </a:pPr>
            <a:r>
              <a:rPr lang="en-US" sz="2672">
                <a:solidFill>
                  <a:srgbClr val="000000"/>
                </a:solidFill>
                <a:latin typeface="Josefin Sans"/>
                <a:ea typeface="Josefin Sans"/>
                <a:cs typeface="Josefin Sans"/>
                <a:sym typeface="Josefin Sans"/>
              </a:rPr>
              <a:t>o  Neo4j dùng mô hình đồ thị (graph) giúp quản lý quan hệ phức tạp giữa các thực thể.</a:t>
            </a:r>
          </a:p>
          <a:p>
            <a:pPr algn="l">
              <a:lnSpc>
                <a:spcPts val="3742"/>
              </a:lnSpc>
            </a:pPr>
            <a:r>
              <a:rPr lang="en-US" sz="2672">
                <a:solidFill>
                  <a:srgbClr val="000000"/>
                </a:solidFill>
                <a:latin typeface="Josefin Sans"/>
                <a:ea typeface="Josefin Sans"/>
                <a:cs typeface="Josefin Sans"/>
                <a:sym typeface="Josefin Sans"/>
              </a:rPr>
              <a:t>o  MongoDB hỗ trợ tài liệu JSON giúp lưu trữ dữ liệu linh hoạt.</a:t>
            </a:r>
          </a:p>
        </p:txBody>
      </p:sp>
      <p:sp>
        <p:nvSpPr>
          <p:cNvPr id="6" name="TextBox 6"/>
          <p:cNvSpPr txBox="1"/>
          <p:nvPr/>
        </p:nvSpPr>
        <p:spPr>
          <a:xfrm>
            <a:off x="711946" y="5683782"/>
            <a:ext cx="11198498" cy="3574518"/>
          </a:xfrm>
          <a:prstGeom prst="rect">
            <a:avLst/>
          </a:prstGeom>
        </p:spPr>
        <p:txBody>
          <a:bodyPr lIns="0" tIns="0" rIns="0" bIns="0" rtlCol="0" anchor="t">
            <a:spAutoFit/>
          </a:bodyPr>
          <a:lstStyle/>
          <a:p>
            <a:pPr algn="l">
              <a:lnSpc>
                <a:spcPts val="3529"/>
              </a:lnSpc>
            </a:pPr>
            <a:r>
              <a:rPr lang="en-US" sz="2520" b="1">
                <a:solidFill>
                  <a:srgbClr val="000000"/>
                </a:solidFill>
                <a:latin typeface="Josefin Sans Bold"/>
                <a:ea typeface="Josefin Sans Bold"/>
                <a:cs typeface="Josefin Sans Bold"/>
                <a:sym typeface="Josefin Sans Bold"/>
              </a:rPr>
              <a:t>4. Tích hợp tốt với các ứng dụng hiện đại</a:t>
            </a:r>
          </a:p>
          <a:p>
            <a:pPr algn="l">
              <a:lnSpc>
                <a:spcPts val="3529"/>
              </a:lnSpc>
            </a:pPr>
            <a:r>
              <a:rPr lang="en-US" sz="2520">
                <a:solidFill>
                  <a:srgbClr val="000000"/>
                </a:solidFill>
                <a:latin typeface="Josefin Sans"/>
                <a:ea typeface="Josefin Sans"/>
                <a:cs typeface="Josefin Sans"/>
                <a:sym typeface="Josefin Sans"/>
              </a:rPr>
              <a:t>·Tương thích tốt với các hệ thống microservices, container (Docker, Kubernetes).</a:t>
            </a:r>
          </a:p>
          <a:p>
            <a:pPr algn="l">
              <a:lnSpc>
                <a:spcPts val="3529"/>
              </a:lnSpc>
            </a:pPr>
            <a:r>
              <a:rPr lang="en-US" sz="2520">
                <a:solidFill>
                  <a:srgbClr val="000000"/>
                </a:solidFill>
                <a:latin typeface="Josefin Sans"/>
                <a:ea typeface="Josefin Sans"/>
                <a:cs typeface="Josefin Sans"/>
                <a:sym typeface="Josefin Sans"/>
              </a:rPr>
              <a:t>·Hỗ trợ xử lý thời gian thực, phù hợp với AI, IoT, Blockchain.</a:t>
            </a:r>
          </a:p>
          <a:p>
            <a:pPr algn="l">
              <a:lnSpc>
                <a:spcPts val="3529"/>
              </a:lnSpc>
            </a:pPr>
            <a:r>
              <a:rPr lang="en-US" sz="2520">
                <a:solidFill>
                  <a:srgbClr val="000000"/>
                </a:solidFill>
                <a:latin typeface="Josefin Sans"/>
                <a:ea typeface="Josefin Sans"/>
                <a:cs typeface="Josefin Sans"/>
                <a:sym typeface="Josefin Sans"/>
              </a:rPr>
              <a:t>·Có thể kết hợp với SQL trong mô hình cơ sở dữ liệu lai.</a:t>
            </a:r>
          </a:p>
          <a:p>
            <a:pPr algn="l">
              <a:lnSpc>
                <a:spcPts val="3529"/>
              </a:lnSpc>
            </a:pPr>
            <a:r>
              <a:rPr lang="en-US" sz="2520">
                <a:solidFill>
                  <a:srgbClr val="000000"/>
                </a:solidFill>
                <a:latin typeface="Josefin Sans"/>
                <a:ea typeface="Josefin Sans"/>
                <a:cs typeface="Josefin Sans"/>
                <a:sym typeface="Josefin Sans"/>
              </a:rPr>
              <a:t>·</a:t>
            </a:r>
            <a:r>
              <a:rPr lang="en-US" sz="2520" b="1">
                <a:solidFill>
                  <a:srgbClr val="000000"/>
                </a:solidFill>
                <a:latin typeface="Josefin Sans Bold"/>
                <a:ea typeface="Josefin Sans Bold"/>
                <a:cs typeface="Josefin Sans Bold"/>
                <a:sym typeface="Josefin Sans Bold"/>
              </a:rPr>
              <a:t>Ví dụ:</a:t>
            </a:r>
          </a:p>
          <a:p>
            <a:pPr algn="l">
              <a:lnSpc>
                <a:spcPts val="3529"/>
              </a:lnSpc>
            </a:pPr>
            <a:r>
              <a:rPr lang="en-US" sz="2520">
                <a:solidFill>
                  <a:srgbClr val="000000"/>
                </a:solidFill>
                <a:latin typeface="Josefin Sans"/>
                <a:ea typeface="Josefin Sans"/>
                <a:cs typeface="Josefin Sans"/>
                <a:sym typeface="Josefin Sans"/>
              </a:rPr>
              <a:t> Firebase Firestore hỗ trợ cơ sở dữ liệu thời gian thực cho ứng dụng di động.</a:t>
            </a:r>
          </a:p>
          <a:p>
            <a:pPr algn="l">
              <a:lnSpc>
                <a:spcPts val="3529"/>
              </a:lnSpc>
            </a:pPr>
            <a:r>
              <a:rPr lang="en-US" sz="2520">
                <a:solidFill>
                  <a:srgbClr val="000000"/>
                </a:solidFill>
                <a:latin typeface="Josefin Sans"/>
                <a:ea typeface="Josefin Sans"/>
                <a:cs typeface="Josefin Sans"/>
                <a:sym typeface="Josefin Sans"/>
              </a:rPr>
              <a:t>  DynamoDB của AWS giúp tối ưu hóa hiệu suất cho ứng dụng web.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384909" y="5237051"/>
            <a:ext cx="5724939" cy="4114800"/>
          </a:xfrm>
          <a:custGeom>
            <a:avLst/>
            <a:gdLst/>
            <a:ahLst/>
            <a:cxnLst/>
            <a:rect l="l" t="t" r="r" b="b"/>
            <a:pathLst>
              <a:path w="5724939" h="4114800">
                <a:moveTo>
                  <a:pt x="0" y="0"/>
                </a:moveTo>
                <a:lnTo>
                  <a:pt x="5724939" y="0"/>
                </a:lnTo>
                <a:lnTo>
                  <a:pt x="572493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404684" y="0"/>
            <a:ext cx="5685389" cy="4114800"/>
          </a:xfrm>
          <a:custGeom>
            <a:avLst/>
            <a:gdLst/>
            <a:ahLst/>
            <a:cxnLst/>
            <a:rect l="l" t="t" r="r" b="b"/>
            <a:pathLst>
              <a:path w="5685389" h="4114800">
                <a:moveTo>
                  <a:pt x="0" y="0"/>
                </a:moveTo>
                <a:lnTo>
                  <a:pt x="5685389" y="0"/>
                </a:lnTo>
                <a:lnTo>
                  <a:pt x="56853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685801" y="363278"/>
            <a:ext cx="5366206" cy="902170"/>
          </a:xfrm>
          <a:prstGeom prst="rect">
            <a:avLst/>
          </a:prstGeom>
        </p:spPr>
        <p:txBody>
          <a:bodyPr wrap="square" lIns="0" tIns="0" rIns="0" bIns="0" rtlCol="0" anchor="t">
            <a:spAutoFit/>
          </a:bodyPr>
          <a:lstStyle/>
          <a:p>
            <a:pPr>
              <a:lnSpc>
                <a:spcPts val="7279"/>
              </a:lnSpc>
            </a:pPr>
            <a:r>
              <a:rPr lang="en-US" sz="5199" dirty="0" err="1">
                <a:solidFill>
                  <a:srgbClr val="000000"/>
                </a:solidFill>
                <a:latin typeface="Josefin Sans"/>
                <a:ea typeface="Josefin Sans"/>
                <a:cs typeface="Josefin Sans"/>
                <a:sym typeface="Josefin Sans"/>
              </a:rPr>
              <a:t>Ưu</a:t>
            </a:r>
            <a:r>
              <a:rPr lang="en-US" sz="5199" dirty="0">
                <a:solidFill>
                  <a:srgbClr val="000000"/>
                </a:solidFill>
                <a:latin typeface="Josefin Sans"/>
                <a:ea typeface="Josefin Sans"/>
                <a:cs typeface="Josefin Sans"/>
                <a:sym typeface="Josefin Sans"/>
              </a:rPr>
              <a:t> </a:t>
            </a:r>
            <a:r>
              <a:rPr lang="en-US" sz="5199" dirty="0" err="1">
                <a:solidFill>
                  <a:srgbClr val="000000"/>
                </a:solidFill>
                <a:latin typeface="Josefin Sans"/>
                <a:ea typeface="Josefin Sans"/>
                <a:cs typeface="Josefin Sans"/>
                <a:sym typeface="Josefin Sans"/>
              </a:rPr>
              <a:t>điểm</a:t>
            </a:r>
            <a:r>
              <a:rPr lang="en-US" sz="5199" dirty="0">
                <a:solidFill>
                  <a:srgbClr val="000000"/>
                </a:solidFill>
                <a:latin typeface="Josefin Sans"/>
                <a:ea typeface="Josefin Sans"/>
                <a:cs typeface="Josefin Sans"/>
                <a:sym typeface="Josefin Sans"/>
              </a:rPr>
              <a:t> NoSQL</a:t>
            </a:r>
          </a:p>
        </p:txBody>
      </p:sp>
      <p:sp>
        <p:nvSpPr>
          <p:cNvPr id="5" name="TextBox 5"/>
          <p:cNvSpPr txBox="1"/>
          <p:nvPr/>
        </p:nvSpPr>
        <p:spPr>
          <a:xfrm>
            <a:off x="304800" y="1714500"/>
            <a:ext cx="12099884" cy="3792641"/>
          </a:xfrm>
          <a:prstGeom prst="rect">
            <a:avLst/>
          </a:prstGeom>
        </p:spPr>
        <p:txBody>
          <a:bodyPr wrap="square" lIns="0" tIns="0" rIns="0" bIns="0" rtlCol="0" anchor="t">
            <a:spAutoFit/>
          </a:bodyPr>
          <a:lstStyle/>
          <a:p>
            <a:pPr algn="l">
              <a:lnSpc>
                <a:spcPts val="3265"/>
              </a:lnSpc>
            </a:pPr>
            <a:r>
              <a:rPr lang="en-US" sz="2332" b="1" dirty="0">
                <a:solidFill>
                  <a:srgbClr val="000000"/>
                </a:solidFill>
                <a:latin typeface="Josefin Sans Bold"/>
                <a:ea typeface="Josefin Sans Bold"/>
                <a:cs typeface="Josefin Sans Bold"/>
                <a:sym typeface="Josefin Sans Bold"/>
              </a:rPr>
              <a:t>5. </a:t>
            </a:r>
            <a:r>
              <a:rPr lang="en-US" sz="2332" b="1" dirty="0" err="1">
                <a:solidFill>
                  <a:srgbClr val="000000"/>
                </a:solidFill>
                <a:latin typeface="Josefin Sans Bold"/>
                <a:ea typeface="Josefin Sans Bold"/>
                <a:cs typeface="Josefin Sans Bold"/>
                <a:sym typeface="Josefin Sans Bold"/>
              </a:rPr>
              <a:t>Khả</a:t>
            </a:r>
            <a:r>
              <a:rPr lang="en-US" sz="2332" b="1" dirty="0">
                <a:solidFill>
                  <a:srgbClr val="000000"/>
                </a:solidFill>
                <a:latin typeface="Josefin Sans Bold"/>
                <a:ea typeface="Josefin Sans Bold"/>
                <a:cs typeface="Josefin Sans Bold"/>
                <a:sym typeface="Josefin Sans Bold"/>
              </a:rPr>
              <a:t> </a:t>
            </a:r>
            <a:r>
              <a:rPr lang="en-US" sz="2332" b="1" dirty="0" err="1">
                <a:solidFill>
                  <a:srgbClr val="000000"/>
                </a:solidFill>
                <a:latin typeface="Josefin Sans Bold"/>
                <a:ea typeface="Josefin Sans Bold"/>
                <a:cs typeface="Josefin Sans Bold"/>
                <a:sym typeface="Josefin Sans Bold"/>
              </a:rPr>
              <a:t>năng</a:t>
            </a:r>
            <a:r>
              <a:rPr lang="en-US" sz="2332" b="1" dirty="0">
                <a:solidFill>
                  <a:srgbClr val="000000"/>
                </a:solidFill>
                <a:latin typeface="Josefin Sans Bold"/>
                <a:ea typeface="Josefin Sans Bold"/>
                <a:cs typeface="Josefin Sans Bold"/>
                <a:sym typeface="Josefin Sans Bold"/>
              </a:rPr>
              <a:t> </a:t>
            </a:r>
            <a:r>
              <a:rPr lang="en-US" sz="2332" b="1" dirty="0" err="1">
                <a:solidFill>
                  <a:srgbClr val="000000"/>
                </a:solidFill>
                <a:latin typeface="Josefin Sans Bold"/>
                <a:ea typeface="Josefin Sans Bold"/>
                <a:cs typeface="Josefin Sans Bold"/>
                <a:sym typeface="Josefin Sans Bold"/>
              </a:rPr>
              <a:t>chịu</a:t>
            </a:r>
            <a:r>
              <a:rPr lang="en-US" sz="2332" b="1" dirty="0">
                <a:solidFill>
                  <a:srgbClr val="000000"/>
                </a:solidFill>
                <a:latin typeface="Josefin Sans Bold"/>
                <a:ea typeface="Josefin Sans Bold"/>
                <a:cs typeface="Josefin Sans Bold"/>
                <a:sym typeface="Josefin Sans Bold"/>
              </a:rPr>
              <a:t> </a:t>
            </a:r>
            <a:r>
              <a:rPr lang="en-US" sz="2332" b="1" dirty="0" err="1">
                <a:solidFill>
                  <a:srgbClr val="000000"/>
                </a:solidFill>
                <a:latin typeface="Josefin Sans Bold"/>
                <a:ea typeface="Josefin Sans Bold"/>
                <a:cs typeface="Josefin Sans Bold"/>
                <a:sym typeface="Josefin Sans Bold"/>
              </a:rPr>
              <a:t>lỗi</a:t>
            </a:r>
            <a:r>
              <a:rPr lang="en-US" sz="2332" b="1" dirty="0">
                <a:solidFill>
                  <a:srgbClr val="000000"/>
                </a:solidFill>
                <a:latin typeface="Josefin Sans Bold"/>
                <a:ea typeface="Josefin Sans Bold"/>
                <a:cs typeface="Josefin Sans Bold"/>
                <a:sym typeface="Josefin Sans Bold"/>
              </a:rPr>
              <a:t> </a:t>
            </a:r>
            <a:r>
              <a:rPr lang="en-US" sz="2332" b="1" dirty="0" err="1">
                <a:solidFill>
                  <a:srgbClr val="000000"/>
                </a:solidFill>
                <a:latin typeface="Josefin Sans Bold"/>
                <a:ea typeface="Josefin Sans Bold"/>
                <a:cs typeface="Josefin Sans Bold"/>
                <a:sym typeface="Josefin Sans Bold"/>
              </a:rPr>
              <a:t>cao</a:t>
            </a:r>
            <a:endParaRPr lang="en-US" sz="2332" b="1" dirty="0">
              <a:solidFill>
                <a:srgbClr val="000000"/>
              </a:solidFill>
              <a:latin typeface="Josefin Sans Bold"/>
              <a:ea typeface="Josefin Sans Bold"/>
              <a:cs typeface="Josefin Sans Bold"/>
              <a:sym typeface="Josefin Sans Bold"/>
            </a:endParaRPr>
          </a:p>
          <a:p>
            <a:pPr algn="l">
              <a:lnSpc>
                <a:spcPts val="3265"/>
              </a:lnSpc>
            </a:pPr>
            <a:r>
              <a:rPr lang="en-US" sz="2332" dirty="0">
                <a:solidFill>
                  <a:srgbClr val="000000"/>
                </a:solidFill>
                <a:latin typeface="Josefin Sans"/>
                <a:ea typeface="Josefin Sans"/>
                <a:cs typeface="Josefin Sans"/>
                <a:sym typeface="Josefin Sans"/>
              </a:rPr>
              <a:t>·NoSQL </a:t>
            </a:r>
            <a:r>
              <a:rPr lang="en-US" sz="2332" dirty="0" err="1">
                <a:solidFill>
                  <a:srgbClr val="000000"/>
                </a:solidFill>
                <a:latin typeface="Josefin Sans"/>
                <a:ea typeface="Josefin Sans"/>
                <a:cs typeface="Josefin Sans"/>
                <a:sym typeface="Josefin Sans"/>
              </a:rPr>
              <a:t>thường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có</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cơ</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chế</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tự</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động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sao</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chép</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dữ</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liệu</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trên</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nhiều</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máy</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chủ</a:t>
            </a:r>
            <a:r>
              <a:rPr lang="en-US" sz="2332" dirty="0">
                <a:solidFill>
                  <a:srgbClr val="000000"/>
                </a:solidFill>
                <a:latin typeface="Josefin Sans"/>
                <a:ea typeface="Josefin Sans"/>
                <a:cs typeface="Josefin Sans"/>
                <a:sym typeface="Josefin Sans"/>
              </a:rPr>
              <a:t>.</a:t>
            </a:r>
          </a:p>
          <a:p>
            <a:pPr algn="l">
              <a:lnSpc>
                <a:spcPts val="3265"/>
              </a:lnSpc>
            </a:pPr>
            <a:r>
              <a:rPr lang="en-US" sz="2332" dirty="0">
                <a:solidFill>
                  <a:srgbClr val="000000"/>
                </a:solidFill>
                <a:latin typeface="Josefin Sans"/>
                <a:ea typeface="Josefin Sans"/>
                <a:cs typeface="Josefin Sans"/>
                <a:sym typeface="Josefin Sans"/>
              </a:rPr>
              <a:t>·</a:t>
            </a:r>
            <a:r>
              <a:rPr lang="en-US" sz="2332" dirty="0" err="1">
                <a:solidFill>
                  <a:srgbClr val="000000"/>
                </a:solidFill>
                <a:latin typeface="Josefin Sans"/>
                <a:ea typeface="Josefin Sans"/>
                <a:cs typeface="Josefin Sans"/>
                <a:sym typeface="Josefin Sans"/>
              </a:rPr>
              <a:t>Nếu</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một</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máy</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chủ</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bị</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lỗi</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hệ</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thống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vẫn</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hoạt</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động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mà</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không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bị</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gián</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đoạn</a:t>
            </a:r>
            <a:r>
              <a:rPr lang="en-US" sz="2332" dirty="0">
                <a:solidFill>
                  <a:srgbClr val="000000"/>
                </a:solidFill>
                <a:latin typeface="Josefin Sans"/>
                <a:ea typeface="Josefin Sans"/>
                <a:cs typeface="Josefin Sans"/>
                <a:sym typeface="Josefin Sans"/>
              </a:rPr>
              <a:t>.</a:t>
            </a:r>
          </a:p>
          <a:p>
            <a:pPr algn="l">
              <a:lnSpc>
                <a:spcPts val="3265"/>
              </a:lnSpc>
            </a:pPr>
            <a:r>
              <a:rPr lang="en-US" sz="2332" dirty="0">
                <a:solidFill>
                  <a:srgbClr val="000000"/>
                </a:solidFill>
                <a:latin typeface="Josefin Sans"/>
                <a:ea typeface="Josefin Sans"/>
                <a:cs typeface="Josefin Sans"/>
                <a:sym typeface="Josefin Sans"/>
              </a:rPr>
              <a:t>·</a:t>
            </a:r>
            <a:r>
              <a:rPr lang="en-US" sz="2332" dirty="0" err="1">
                <a:solidFill>
                  <a:srgbClr val="000000"/>
                </a:solidFill>
                <a:latin typeface="Josefin Sans"/>
                <a:ea typeface="Josefin Sans"/>
                <a:cs typeface="Josefin Sans"/>
                <a:sym typeface="Josefin Sans"/>
              </a:rPr>
              <a:t>Hỗ</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trợ</a:t>
            </a:r>
            <a:r>
              <a:rPr lang="en-US" sz="2332" dirty="0">
                <a:solidFill>
                  <a:srgbClr val="000000"/>
                </a:solidFill>
                <a:latin typeface="Josefin Sans"/>
                <a:ea typeface="Josefin Sans"/>
                <a:cs typeface="Josefin Sans"/>
                <a:sym typeface="Josefin Sans"/>
              </a:rPr>
              <a:t> multi-master replication, </a:t>
            </a:r>
            <a:r>
              <a:rPr lang="en-US" sz="2332" dirty="0" err="1">
                <a:solidFill>
                  <a:srgbClr val="000000"/>
                </a:solidFill>
                <a:latin typeface="Josefin Sans"/>
                <a:ea typeface="Josefin Sans"/>
                <a:cs typeface="Josefin Sans"/>
                <a:sym typeface="Josefin Sans"/>
              </a:rPr>
              <a:t>giúp</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tăng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độ</a:t>
            </a:r>
            <a:r>
              <a:rPr lang="en-US" sz="2332" dirty="0">
                <a:solidFill>
                  <a:srgbClr val="000000"/>
                </a:solidFill>
                <a:latin typeface="Josefin Sans"/>
                <a:ea typeface="Josefin Sans"/>
                <a:cs typeface="Josefin Sans"/>
                <a:sym typeface="Josefin Sans"/>
              </a:rPr>
              <a:t> tin </a:t>
            </a:r>
            <a:r>
              <a:rPr lang="en-US" sz="2332" dirty="0" err="1">
                <a:solidFill>
                  <a:srgbClr val="000000"/>
                </a:solidFill>
                <a:latin typeface="Josefin Sans"/>
                <a:ea typeface="Josefin Sans"/>
                <a:cs typeface="Josefin Sans"/>
                <a:sym typeface="Josefin Sans"/>
              </a:rPr>
              <a:t>cậy</a:t>
            </a:r>
            <a:r>
              <a:rPr lang="en-US" sz="2332" dirty="0">
                <a:solidFill>
                  <a:srgbClr val="000000"/>
                </a:solidFill>
                <a:latin typeface="Josefin Sans"/>
                <a:ea typeface="Josefin Sans"/>
                <a:cs typeface="Josefin Sans"/>
                <a:sym typeface="Josefin Sans"/>
              </a:rPr>
              <a:t>.</a:t>
            </a:r>
          </a:p>
          <a:p>
            <a:pPr algn="l">
              <a:lnSpc>
                <a:spcPts val="3265"/>
              </a:lnSpc>
            </a:pPr>
            <a:r>
              <a:rPr lang="en-US" sz="2332" b="1" dirty="0">
                <a:solidFill>
                  <a:srgbClr val="000000"/>
                </a:solidFill>
                <a:latin typeface="Josefin Sans Bold"/>
                <a:ea typeface="Josefin Sans Bold"/>
                <a:cs typeface="Josefin Sans Bold"/>
                <a:sym typeface="Josefin Sans Bold"/>
              </a:rPr>
              <a:t>·</a:t>
            </a:r>
            <a:r>
              <a:rPr lang="en-US" sz="2332" b="1" dirty="0" err="1">
                <a:solidFill>
                  <a:srgbClr val="000000"/>
                </a:solidFill>
                <a:latin typeface="Josefin Sans Bold"/>
                <a:ea typeface="Josefin Sans Bold"/>
                <a:cs typeface="Josefin Sans Bold"/>
                <a:sym typeface="Josefin Sans Bold"/>
              </a:rPr>
              <a:t>Ví</a:t>
            </a:r>
            <a:r>
              <a:rPr lang="en-US" sz="2332" b="1" dirty="0">
                <a:solidFill>
                  <a:srgbClr val="000000"/>
                </a:solidFill>
                <a:latin typeface="Josefin Sans Bold"/>
                <a:ea typeface="Josefin Sans Bold"/>
                <a:cs typeface="Josefin Sans Bold"/>
                <a:sym typeface="Josefin Sans Bold"/>
              </a:rPr>
              <a:t> </a:t>
            </a:r>
            <a:r>
              <a:rPr lang="en-US" sz="2332" b="1" dirty="0" err="1">
                <a:solidFill>
                  <a:srgbClr val="000000"/>
                </a:solidFill>
                <a:latin typeface="Josefin Sans Bold"/>
                <a:ea typeface="Josefin Sans Bold"/>
                <a:cs typeface="Josefin Sans Bold"/>
                <a:sym typeface="Josefin Sans Bold"/>
              </a:rPr>
              <a:t>dụ</a:t>
            </a:r>
            <a:r>
              <a:rPr lang="en-US" sz="2332" b="1" dirty="0">
                <a:solidFill>
                  <a:srgbClr val="000000"/>
                </a:solidFill>
                <a:latin typeface="Josefin Sans Bold"/>
                <a:ea typeface="Josefin Sans Bold"/>
                <a:cs typeface="Josefin Sans Bold"/>
                <a:sym typeface="Josefin Sans Bold"/>
              </a:rPr>
              <a:t>:</a:t>
            </a:r>
          </a:p>
          <a:p>
            <a:pPr algn="l">
              <a:lnSpc>
                <a:spcPts val="3265"/>
              </a:lnSpc>
            </a:pPr>
            <a:r>
              <a:rPr lang="en-US" sz="2332" dirty="0">
                <a:solidFill>
                  <a:srgbClr val="000000"/>
                </a:solidFill>
                <a:latin typeface="Josefin Sans"/>
                <a:ea typeface="Josefin Sans"/>
                <a:cs typeface="Josefin Sans"/>
                <a:sym typeface="Josefin Sans"/>
              </a:rPr>
              <a:t> Cassandra </a:t>
            </a:r>
            <a:r>
              <a:rPr lang="en-US" sz="2332" dirty="0" err="1">
                <a:solidFill>
                  <a:srgbClr val="000000"/>
                </a:solidFill>
                <a:latin typeface="Josefin Sans"/>
                <a:ea typeface="Josefin Sans"/>
                <a:cs typeface="Josefin Sans"/>
                <a:sym typeface="Josefin Sans"/>
              </a:rPr>
              <a:t>có</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khả</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năng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chịu</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lỗi</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tốt</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bằng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cách</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phân</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phối</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dữ</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liệu</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trên</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nhiều</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máy</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chủ</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trong</a:t>
            </a:r>
            <a:r>
              <a:rPr lang="en-US" sz="2332" dirty="0">
                <a:solidFill>
                  <a:srgbClr val="000000"/>
                </a:solidFill>
                <a:latin typeface="Josefin Sans"/>
                <a:ea typeface="Josefin Sans"/>
                <a:cs typeface="Josefin Sans"/>
                <a:sym typeface="Josefin Sans"/>
              </a:rPr>
              <a:t> cluster.</a:t>
            </a:r>
          </a:p>
          <a:p>
            <a:pPr algn="l">
              <a:lnSpc>
                <a:spcPts val="3265"/>
              </a:lnSpc>
            </a:pPr>
            <a:r>
              <a:rPr lang="en-US" sz="2332" dirty="0">
                <a:solidFill>
                  <a:srgbClr val="000000"/>
                </a:solidFill>
                <a:latin typeface="Josefin Sans"/>
                <a:ea typeface="Josefin Sans"/>
                <a:cs typeface="Josefin Sans"/>
                <a:sym typeface="Josefin Sans"/>
              </a:rPr>
              <a:t> MongoDB Replica Set </a:t>
            </a:r>
            <a:r>
              <a:rPr lang="en-US" sz="2332" dirty="0" err="1">
                <a:solidFill>
                  <a:srgbClr val="000000"/>
                </a:solidFill>
                <a:latin typeface="Josefin Sans"/>
                <a:ea typeface="Josefin Sans"/>
                <a:cs typeface="Josefin Sans"/>
                <a:sym typeface="Josefin Sans"/>
              </a:rPr>
              <a:t>giúp</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đảm</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bảo</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hệ</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thống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không</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bị</a:t>
            </a:r>
            <a:r>
              <a:rPr lang="en-US" sz="2332" dirty="0">
                <a:solidFill>
                  <a:srgbClr val="000000"/>
                </a:solidFill>
                <a:latin typeface="Josefin Sans"/>
                <a:ea typeface="Josefin Sans"/>
                <a:cs typeface="Josefin Sans"/>
                <a:sym typeface="Josefin Sans"/>
              </a:rPr>
              <a:t> downtime </a:t>
            </a:r>
            <a:r>
              <a:rPr lang="en-US" sz="2332" dirty="0" err="1">
                <a:solidFill>
                  <a:srgbClr val="000000"/>
                </a:solidFill>
                <a:latin typeface="Josefin Sans"/>
                <a:ea typeface="Josefin Sans"/>
                <a:cs typeface="Josefin Sans"/>
                <a:sym typeface="Josefin Sans"/>
              </a:rPr>
              <a:t>khi</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một</a:t>
            </a:r>
            <a:r>
              <a:rPr lang="en-US" sz="2332" dirty="0">
                <a:solidFill>
                  <a:srgbClr val="000000"/>
                </a:solidFill>
                <a:latin typeface="Josefin Sans"/>
                <a:ea typeface="Josefin Sans"/>
                <a:cs typeface="Josefin Sans"/>
                <a:sym typeface="Josefin Sans"/>
              </a:rPr>
              <a:t> node </a:t>
            </a:r>
            <a:r>
              <a:rPr lang="en-US" sz="2332" dirty="0" err="1">
                <a:solidFill>
                  <a:srgbClr val="000000"/>
                </a:solidFill>
                <a:latin typeface="Josefin Sans"/>
                <a:ea typeface="Josefin Sans"/>
                <a:cs typeface="Josefin Sans"/>
                <a:sym typeface="Josefin Sans"/>
              </a:rPr>
              <a:t>gặp</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sự</a:t>
            </a:r>
            <a:r>
              <a:rPr lang="en-US" sz="2332" dirty="0">
                <a:solidFill>
                  <a:srgbClr val="000000"/>
                </a:solidFill>
                <a:latin typeface="Josefin Sans"/>
                <a:ea typeface="Josefin Sans"/>
                <a:cs typeface="Josefin Sans"/>
                <a:sym typeface="Josefin Sans"/>
              </a:rPr>
              <a:t> </a:t>
            </a:r>
            <a:r>
              <a:rPr lang="en-US" sz="2332" dirty="0" err="1">
                <a:solidFill>
                  <a:srgbClr val="000000"/>
                </a:solidFill>
                <a:latin typeface="Josefin Sans"/>
                <a:ea typeface="Josefin Sans"/>
                <a:cs typeface="Josefin Sans"/>
                <a:sym typeface="Josefin Sans"/>
              </a:rPr>
              <a:t>cố</a:t>
            </a:r>
            <a:r>
              <a:rPr lang="en-US" sz="2332" dirty="0">
                <a:solidFill>
                  <a:srgbClr val="000000"/>
                </a:solidFill>
                <a:latin typeface="Josefin Sans"/>
                <a:ea typeface="Josefin Sans"/>
                <a:cs typeface="Josefin Sans"/>
                <a:sym typeface="Josefin Sans"/>
              </a:rPr>
              <a:t>.</a:t>
            </a:r>
          </a:p>
        </p:txBody>
      </p:sp>
      <p:sp>
        <p:nvSpPr>
          <p:cNvPr id="6" name="TextBox 6"/>
          <p:cNvSpPr txBox="1"/>
          <p:nvPr/>
        </p:nvSpPr>
        <p:spPr>
          <a:xfrm>
            <a:off x="304800" y="5441405"/>
            <a:ext cx="11402908" cy="4482317"/>
          </a:xfrm>
          <a:prstGeom prst="rect">
            <a:avLst/>
          </a:prstGeom>
        </p:spPr>
        <p:txBody>
          <a:bodyPr wrap="square" lIns="0" tIns="0" rIns="0" bIns="0" rtlCol="0" anchor="t">
            <a:spAutoFit/>
          </a:bodyPr>
          <a:lstStyle/>
          <a:p>
            <a:pPr algn="l">
              <a:lnSpc>
                <a:spcPts val="3862"/>
              </a:lnSpc>
            </a:pPr>
            <a:r>
              <a:rPr lang="en-US" sz="2758" b="1" dirty="0">
                <a:solidFill>
                  <a:srgbClr val="000000"/>
                </a:solidFill>
                <a:latin typeface="Josefin Sans Bold"/>
                <a:ea typeface="Josefin Sans Bold"/>
                <a:cs typeface="Josefin Sans Bold"/>
                <a:sym typeface="Josefin Sans Bold"/>
              </a:rPr>
              <a:t>6. </a:t>
            </a:r>
            <a:r>
              <a:rPr lang="en-US" sz="2758" b="1" dirty="0" err="1">
                <a:solidFill>
                  <a:srgbClr val="000000"/>
                </a:solidFill>
                <a:latin typeface="Josefin Sans Bold"/>
                <a:ea typeface="Josefin Sans Bold"/>
                <a:cs typeface="Josefin Sans Bold"/>
                <a:sym typeface="Josefin Sans Bold"/>
              </a:rPr>
              <a:t>Dễ</a:t>
            </a:r>
            <a:r>
              <a:rPr lang="en-US" sz="2758" b="1" dirty="0">
                <a:solidFill>
                  <a:srgbClr val="000000"/>
                </a:solidFill>
                <a:latin typeface="Josefin Sans Bold"/>
                <a:ea typeface="Josefin Sans Bold"/>
                <a:cs typeface="Josefin Sans Bold"/>
                <a:sym typeface="Josefin Sans Bold"/>
              </a:rPr>
              <a:t> </a:t>
            </a:r>
            <a:r>
              <a:rPr lang="en-US" sz="2758" b="1" dirty="0" err="1">
                <a:solidFill>
                  <a:srgbClr val="000000"/>
                </a:solidFill>
                <a:latin typeface="Josefin Sans Bold"/>
                <a:ea typeface="Josefin Sans Bold"/>
                <a:cs typeface="Josefin Sans Bold"/>
                <a:sym typeface="Josefin Sans Bold"/>
              </a:rPr>
              <a:t>triển</a:t>
            </a:r>
            <a:r>
              <a:rPr lang="en-US" sz="2758" b="1" dirty="0">
                <a:solidFill>
                  <a:srgbClr val="000000"/>
                </a:solidFill>
                <a:latin typeface="Josefin Sans Bold"/>
                <a:ea typeface="Josefin Sans Bold"/>
                <a:cs typeface="Josefin Sans Bold"/>
                <a:sym typeface="Josefin Sans Bold"/>
              </a:rPr>
              <a:t> </a:t>
            </a:r>
            <a:r>
              <a:rPr lang="en-US" sz="2758" b="1" dirty="0" err="1">
                <a:solidFill>
                  <a:srgbClr val="000000"/>
                </a:solidFill>
                <a:latin typeface="Josefin Sans Bold"/>
                <a:ea typeface="Josefin Sans Bold"/>
                <a:cs typeface="Josefin Sans Bold"/>
                <a:sym typeface="Josefin Sans Bold"/>
              </a:rPr>
              <a:t>khai</a:t>
            </a:r>
            <a:r>
              <a:rPr lang="en-US" sz="2758" b="1" dirty="0">
                <a:solidFill>
                  <a:srgbClr val="000000"/>
                </a:solidFill>
                <a:latin typeface="Josefin Sans Bold"/>
                <a:ea typeface="Josefin Sans Bold"/>
                <a:cs typeface="Josefin Sans Bold"/>
                <a:sym typeface="Josefin Sans Bold"/>
              </a:rPr>
              <a:t> </a:t>
            </a:r>
            <a:r>
              <a:rPr lang="en-US" sz="2758" b="1" dirty="0" err="1">
                <a:solidFill>
                  <a:srgbClr val="000000"/>
                </a:solidFill>
                <a:latin typeface="Josefin Sans Bold"/>
                <a:ea typeface="Josefin Sans Bold"/>
                <a:cs typeface="Josefin Sans Bold"/>
                <a:sym typeface="Josefin Sans Bold"/>
              </a:rPr>
              <a:t>trên</a:t>
            </a:r>
            <a:r>
              <a:rPr lang="en-US" sz="2758" b="1" dirty="0">
                <a:solidFill>
                  <a:srgbClr val="000000"/>
                </a:solidFill>
                <a:latin typeface="Josefin Sans Bold"/>
                <a:ea typeface="Josefin Sans Bold"/>
                <a:cs typeface="Josefin Sans Bold"/>
                <a:sym typeface="Josefin Sans Bold"/>
              </a:rPr>
              <a:t> Cloud &amp; DevOps</a:t>
            </a:r>
          </a:p>
          <a:p>
            <a:pPr algn="l">
              <a:lnSpc>
                <a:spcPts val="3862"/>
              </a:lnSpc>
            </a:pPr>
            <a:r>
              <a:rPr lang="en-US" sz="2758" dirty="0">
                <a:solidFill>
                  <a:srgbClr val="000000"/>
                </a:solidFill>
                <a:latin typeface="Josefin Sans"/>
                <a:ea typeface="Josefin Sans"/>
                <a:cs typeface="Josefin Sans"/>
                <a:sym typeface="Josefin Sans"/>
              </a:rPr>
              <a:t>·</a:t>
            </a:r>
            <a:r>
              <a:rPr lang="en-US" sz="2758" dirty="0" err="1">
                <a:solidFill>
                  <a:srgbClr val="000000"/>
                </a:solidFill>
                <a:latin typeface="Josefin Sans"/>
                <a:ea typeface="Josefin Sans"/>
                <a:cs typeface="Josefin Sans"/>
                <a:sym typeface="Josefin Sans"/>
              </a:rPr>
              <a:t>Tối</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ưu</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hóa</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cho</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các</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môi</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trường</a:t>
            </a:r>
            <a:r>
              <a:rPr lang="en-US" sz="2758" dirty="0">
                <a:solidFill>
                  <a:srgbClr val="000000"/>
                </a:solidFill>
                <a:latin typeface="Josefin Sans"/>
                <a:ea typeface="Josefin Sans"/>
                <a:cs typeface="Josefin Sans"/>
                <a:sym typeface="Josefin Sans"/>
              </a:rPr>
              <a:t> Cloud </a:t>
            </a:r>
            <a:r>
              <a:rPr lang="en-US" sz="2758" dirty="0" err="1">
                <a:solidFill>
                  <a:srgbClr val="000000"/>
                </a:solidFill>
                <a:latin typeface="Josefin Sans"/>
                <a:ea typeface="Josefin Sans"/>
                <a:cs typeface="Josefin Sans"/>
                <a:sym typeface="Josefin Sans"/>
              </a:rPr>
              <a:t>như</a:t>
            </a:r>
            <a:r>
              <a:rPr lang="en-US" sz="2758" dirty="0">
                <a:solidFill>
                  <a:srgbClr val="000000"/>
                </a:solidFill>
                <a:latin typeface="Josefin Sans"/>
                <a:ea typeface="Josefin Sans"/>
                <a:cs typeface="Josefin Sans"/>
                <a:sym typeface="Josefin Sans"/>
              </a:rPr>
              <a:t> AWS, Azure, GCP.</a:t>
            </a:r>
          </a:p>
          <a:p>
            <a:pPr algn="l">
              <a:lnSpc>
                <a:spcPts val="3862"/>
              </a:lnSpc>
            </a:pPr>
            <a:r>
              <a:rPr lang="en-US" sz="2758" dirty="0">
                <a:solidFill>
                  <a:srgbClr val="000000"/>
                </a:solidFill>
                <a:latin typeface="Josefin Sans"/>
                <a:ea typeface="Josefin Sans"/>
                <a:cs typeface="Josefin Sans"/>
                <a:sym typeface="Josefin Sans"/>
              </a:rPr>
              <a:t>·</a:t>
            </a:r>
            <a:r>
              <a:rPr lang="en-US" sz="2758" dirty="0" err="1">
                <a:solidFill>
                  <a:srgbClr val="000000"/>
                </a:solidFill>
                <a:latin typeface="Josefin Sans"/>
                <a:ea typeface="Josefin Sans"/>
                <a:cs typeface="Josefin Sans"/>
                <a:sym typeface="Josefin Sans"/>
              </a:rPr>
              <a:t>Hỗ</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trợ</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mô</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hình</a:t>
            </a:r>
            <a:r>
              <a:rPr lang="en-US" sz="2758" dirty="0">
                <a:solidFill>
                  <a:srgbClr val="000000"/>
                </a:solidFill>
                <a:latin typeface="Josefin Sans"/>
                <a:ea typeface="Josefin Sans"/>
                <a:cs typeface="Josefin Sans"/>
                <a:sym typeface="Josefin Sans"/>
              </a:rPr>
              <a:t> Database-as-a-Service (DBaaS) </a:t>
            </a:r>
            <a:r>
              <a:rPr lang="en-US" sz="2758" dirty="0" err="1">
                <a:solidFill>
                  <a:srgbClr val="000000"/>
                </a:solidFill>
                <a:latin typeface="Josefin Sans"/>
                <a:ea typeface="Josefin Sans"/>
                <a:cs typeface="Josefin Sans"/>
                <a:sym typeface="Josefin Sans"/>
              </a:rPr>
              <a:t>giúp</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quản</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lý</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dễ</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dàng</a:t>
            </a:r>
            <a:r>
              <a:rPr lang="en-US" sz="2758" dirty="0">
                <a:solidFill>
                  <a:srgbClr val="000000"/>
                </a:solidFill>
                <a:latin typeface="Josefin Sans"/>
                <a:ea typeface="Josefin Sans"/>
                <a:cs typeface="Josefin Sans"/>
                <a:sym typeface="Josefin Sans"/>
              </a:rPr>
              <a:t>.</a:t>
            </a:r>
          </a:p>
          <a:p>
            <a:pPr algn="l">
              <a:lnSpc>
                <a:spcPts val="3862"/>
              </a:lnSpc>
            </a:pPr>
            <a:r>
              <a:rPr lang="en-US" sz="2758" dirty="0">
                <a:solidFill>
                  <a:srgbClr val="000000"/>
                </a:solidFill>
                <a:latin typeface="Josefin Sans"/>
                <a:ea typeface="Josefin Sans"/>
                <a:cs typeface="Josefin Sans"/>
                <a:sym typeface="Josefin Sans"/>
              </a:rPr>
              <a:t>·</a:t>
            </a:r>
            <a:r>
              <a:rPr lang="en-US" sz="2758" dirty="0" err="1">
                <a:solidFill>
                  <a:srgbClr val="000000"/>
                </a:solidFill>
                <a:latin typeface="Josefin Sans"/>
                <a:ea typeface="Josefin Sans"/>
                <a:cs typeface="Josefin Sans"/>
                <a:sym typeface="Josefin Sans"/>
              </a:rPr>
              <a:t>Tích</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hợp</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tốt</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với</a:t>
            </a:r>
            <a:r>
              <a:rPr lang="en-US" sz="2758" dirty="0">
                <a:solidFill>
                  <a:srgbClr val="000000"/>
                </a:solidFill>
                <a:latin typeface="Josefin Sans"/>
                <a:ea typeface="Josefin Sans"/>
                <a:cs typeface="Josefin Sans"/>
                <a:sym typeface="Josefin Sans"/>
              </a:rPr>
              <a:t> CI/CD, Kubernetes, Docker.</a:t>
            </a:r>
          </a:p>
          <a:p>
            <a:pPr algn="l">
              <a:lnSpc>
                <a:spcPts val="3862"/>
              </a:lnSpc>
            </a:pPr>
            <a:r>
              <a:rPr lang="en-US" sz="2758" dirty="0">
                <a:solidFill>
                  <a:srgbClr val="000000"/>
                </a:solidFill>
                <a:latin typeface="Josefin Sans"/>
                <a:ea typeface="Josefin Sans"/>
                <a:cs typeface="Josefin Sans"/>
                <a:sym typeface="Josefin Sans"/>
              </a:rPr>
              <a:t>·</a:t>
            </a:r>
            <a:r>
              <a:rPr lang="en-US" sz="2758" b="1" dirty="0" err="1">
                <a:solidFill>
                  <a:srgbClr val="000000"/>
                </a:solidFill>
                <a:latin typeface="Josefin Sans Bold"/>
                <a:ea typeface="Josefin Sans Bold"/>
                <a:cs typeface="Josefin Sans Bold"/>
                <a:sym typeface="Josefin Sans Bold"/>
              </a:rPr>
              <a:t>Ví</a:t>
            </a:r>
            <a:r>
              <a:rPr lang="en-US" sz="2758" b="1" dirty="0">
                <a:solidFill>
                  <a:srgbClr val="000000"/>
                </a:solidFill>
                <a:latin typeface="Josefin Sans Bold"/>
                <a:ea typeface="Josefin Sans Bold"/>
                <a:cs typeface="Josefin Sans Bold"/>
                <a:sym typeface="Josefin Sans Bold"/>
              </a:rPr>
              <a:t> </a:t>
            </a:r>
            <a:r>
              <a:rPr lang="en-US" sz="2758" b="1" dirty="0" err="1">
                <a:solidFill>
                  <a:srgbClr val="000000"/>
                </a:solidFill>
                <a:latin typeface="Josefin Sans Bold"/>
                <a:ea typeface="Josefin Sans Bold"/>
                <a:cs typeface="Josefin Sans Bold"/>
                <a:sym typeface="Josefin Sans Bold"/>
              </a:rPr>
              <a:t>dụ</a:t>
            </a:r>
            <a:r>
              <a:rPr lang="en-US" sz="2758" b="1" dirty="0">
                <a:solidFill>
                  <a:srgbClr val="000000"/>
                </a:solidFill>
                <a:latin typeface="Josefin Sans Bold"/>
                <a:ea typeface="Josefin Sans Bold"/>
                <a:cs typeface="Josefin Sans Bold"/>
                <a:sym typeface="Josefin Sans Bold"/>
              </a:rPr>
              <a:t>:</a:t>
            </a:r>
          </a:p>
          <a:p>
            <a:pPr algn="l">
              <a:lnSpc>
                <a:spcPts val="3862"/>
              </a:lnSpc>
            </a:pPr>
            <a:r>
              <a:rPr lang="en-US" sz="2758" dirty="0">
                <a:solidFill>
                  <a:srgbClr val="000000"/>
                </a:solidFill>
                <a:latin typeface="Josefin Sans"/>
                <a:ea typeface="Josefin Sans"/>
                <a:cs typeface="Josefin Sans"/>
                <a:sym typeface="Josefin Sans"/>
              </a:rPr>
              <a:t>o  DynamoDB (AWS) </a:t>
            </a:r>
            <a:r>
              <a:rPr lang="en-US" sz="2758" dirty="0" err="1">
                <a:solidFill>
                  <a:srgbClr val="000000"/>
                </a:solidFill>
                <a:latin typeface="Josefin Sans"/>
                <a:ea typeface="Josefin Sans"/>
                <a:cs typeface="Josefin Sans"/>
                <a:sym typeface="Josefin Sans"/>
              </a:rPr>
              <a:t>có</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khả</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năng</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tự</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động</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mở</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rộng</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mà</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không</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cần</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quản</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lý</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cơ</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sở</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hạ</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tầng</a:t>
            </a:r>
            <a:r>
              <a:rPr lang="en-US" sz="2758" dirty="0">
                <a:solidFill>
                  <a:srgbClr val="000000"/>
                </a:solidFill>
                <a:latin typeface="Josefin Sans"/>
                <a:ea typeface="Josefin Sans"/>
                <a:cs typeface="Josefin Sans"/>
                <a:sym typeface="Josefin Sans"/>
              </a:rPr>
              <a:t>.</a:t>
            </a:r>
          </a:p>
          <a:p>
            <a:pPr algn="l">
              <a:lnSpc>
                <a:spcPts val="3862"/>
              </a:lnSpc>
            </a:pPr>
            <a:r>
              <a:rPr lang="en-US" sz="2758" dirty="0">
                <a:solidFill>
                  <a:srgbClr val="000000"/>
                </a:solidFill>
                <a:latin typeface="Josefin Sans"/>
                <a:ea typeface="Josefin Sans"/>
                <a:cs typeface="Josefin Sans"/>
                <a:sym typeface="Josefin Sans"/>
              </a:rPr>
              <a:t>o  </a:t>
            </a:r>
            <a:r>
              <a:rPr lang="en-US" sz="2758" dirty="0" err="1">
                <a:solidFill>
                  <a:srgbClr val="000000"/>
                </a:solidFill>
                <a:latin typeface="Josefin Sans"/>
                <a:ea typeface="Josefin Sans"/>
                <a:cs typeface="Josefin Sans"/>
                <a:sym typeface="Josefin Sans"/>
              </a:rPr>
              <a:t>Firestore</a:t>
            </a:r>
            <a:r>
              <a:rPr lang="en-US" sz="2758" dirty="0">
                <a:solidFill>
                  <a:srgbClr val="000000"/>
                </a:solidFill>
                <a:latin typeface="Josefin Sans"/>
                <a:ea typeface="Josefin Sans"/>
                <a:cs typeface="Josefin Sans"/>
                <a:sym typeface="Josefin Sans"/>
              </a:rPr>
              <a:t> (Google Firebase) </a:t>
            </a:r>
            <a:r>
              <a:rPr lang="en-US" sz="2758" dirty="0" err="1">
                <a:solidFill>
                  <a:srgbClr val="000000"/>
                </a:solidFill>
                <a:latin typeface="Josefin Sans"/>
                <a:ea typeface="Josefin Sans"/>
                <a:cs typeface="Josefin Sans"/>
                <a:sym typeface="Josefin Sans"/>
              </a:rPr>
              <a:t>hỗ</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trợ</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đồng</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bộ</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dữ</a:t>
            </a:r>
            <a:r>
              <a:rPr lang="en-US" sz="2758" dirty="0">
                <a:solidFill>
                  <a:srgbClr val="000000"/>
                </a:solidFill>
                <a:latin typeface="Josefin Sans"/>
                <a:ea typeface="Josefin Sans"/>
                <a:cs typeface="Josefin Sans"/>
                <a:sym typeface="Josefin Sans"/>
              </a:rPr>
              <a:t> </a:t>
            </a:r>
            <a:r>
              <a:rPr lang="en-US" sz="2758" dirty="0" err="1">
                <a:solidFill>
                  <a:srgbClr val="000000"/>
                </a:solidFill>
                <a:latin typeface="Josefin Sans"/>
                <a:ea typeface="Josefin Sans"/>
                <a:cs typeface="Josefin Sans"/>
                <a:sym typeface="Josefin Sans"/>
              </a:rPr>
              <a:t>liệu</a:t>
            </a:r>
            <a:r>
              <a:rPr lang="en-US" sz="2758" dirty="0">
                <a:solidFill>
                  <a:srgbClr val="000000"/>
                </a:solidFill>
                <a:latin typeface="Josefin Sans"/>
                <a:ea typeface="Josefin Sans"/>
                <a:cs typeface="Josefin Sans"/>
                <a:sym typeface="Josefin Sans"/>
              </a:rPr>
              <a:t> real-time </a:t>
            </a:r>
            <a:r>
              <a:rPr lang="en-US" sz="2758" dirty="0" err="1">
                <a:solidFill>
                  <a:srgbClr val="000000"/>
                </a:solidFill>
                <a:latin typeface="Josefin Sans"/>
                <a:ea typeface="Josefin Sans"/>
                <a:cs typeface="Josefin Sans"/>
                <a:sym typeface="Josefin Sans"/>
              </a:rPr>
              <a:t>trên</a:t>
            </a:r>
            <a:r>
              <a:rPr lang="en-US" sz="2758" dirty="0">
                <a:solidFill>
                  <a:srgbClr val="000000"/>
                </a:solidFill>
                <a:latin typeface="Josefin Sans"/>
                <a:ea typeface="Josefin Sans"/>
                <a:cs typeface="Josefin Sans"/>
                <a:sym typeface="Josefin Sans"/>
              </a:rPr>
              <a:t> cloud.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330410" y="675030"/>
            <a:ext cx="4957590" cy="4114800"/>
          </a:xfrm>
          <a:custGeom>
            <a:avLst/>
            <a:gdLst/>
            <a:ahLst/>
            <a:cxnLst/>
            <a:rect l="l" t="t" r="r" b="b"/>
            <a:pathLst>
              <a:path w="4957590" h="4114800">
                <a:moveTo>
                  <a:pt x="0" y="0"/>
                </a:moveTo>
                <a:lnTo>
                  <a:pt x="4957590" y="0"/>
                </a:lnTo>
                <a:lnTo>
                  <a:pt x="495759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383845" y="5487327"/>
            <a:ext cx="3502723" cy="4114800"/>
          </a:xfrm>
          <a:custGeom>
            <a:avLst/>
            <a:gdLst/>
            <a:ahLst/>
            <a:cxnLst/>
            <a:rect l="l" t="t" r="r" b="b"/>
            <a:pathLst>
              <a:path w="3502723" h="4114800">
                <a:moveTo>
                  <a:pt x="0" y="0"/>
                </a:moveTo>
                <a:lnTo>
                  <a:pt x="3502723" y="0"/>
                </a:lnTo>
                <a:lnTo>
                  <a:pt x="35027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33401" y="266700"/>
            <a:ext cx="5518606" cy="1838324"/>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Josefin Sans"/>
                <a:ea typeface="Josefin Sans"/>
                <a:cs typeface="Josefin Sans"/>
                <a:sym typeface="Josefin Sans"/>
              </a:rPr>
              <a:t>Ưu</a:t>
            </a:r>
            <a:r>
              <a:rPr lang="en-US" sz="5199" dirty="0">
                <a:solidFill>
                  <a:srgbClr val="000000"/>
                </a:solidFill>
                <a:latin typeface="Josefin Sans"/>
                <a:ea typeface="Josefin Sans"/>
                <a:cs typeface="Josefin Sans"/>
                <a:sym typeface="Josefin Sans"/>
              </a:rPr>
              <a:t> </a:t>
            </a:r>
            <a:r>
              <a:rPr lang="en-US" sz="5199" dirty="0" err="1">
                <a:solidFill>
                  <a:srgbClr val="000000"/>
                </a:solidFill>
                <a:latin typeface="Josefin Sans"/>
                <a:ea typeface="Josefin Sans"/>
                <a:cs typeface="Josefin Sans"/>
                <a:sym typeface="Josefin Sans"/>
              </a:rPr>
              <a:t>điểm</a:t>
            </a:r>
            <a:r>
              <a:rPr lang="en-US" sz="5199" dirty="0">
                <a:solidFill>
                  <a:srgbClr val="000000"/>
                </a:solidFill>
                <a:latin typeface="Josefin Sans"/>
                <a:ea typeface="Josefin Sans"/>
                <a:cs typeface="Josefin Sans"/>
                <a:sym typeface="Josefin Sans"/>
              </a:rPr>
              <a:t> NoSQL</a:t>
            </a:r>
          </a:p>
          <a:p>
            <a:pPr algn="ctr">
              <a:lnSpc>
                <a:spcPts val="7279"/>
              </a:lnSpc>
            </a:pPr>
            <a:endParaRPr lang="en-US" sz="5199" dirty="0">
              <a:solidFill>
                <a:srgbClr val="000000"/>
              </a:solidFill>
              <a:latin typeface="Josefin Sans"/>
              <a:ea typeface="Josefin Sans"/>
              <a:cs typeface="Josefin Sans"/>
              <a:sym typeface="Josefin Sans"/>
            </a:endParaRPr>
          </a:p>
        </p:txBody>
      </p:sp>
      <p:sp>
        <p:nvSpPr>
          <p:cNvPr id="5" name="TextBox 5"/>
          <p:cNvSpPr txBox="1"/>
          <p:nvPr/>
        </p:nvSpPr>
        <p:spPr>
          <a:xfrm>
            <a:off x="294128" y="1707206"/>
            <a:ext cx="12363330" cy="4023295"/>
          </a:xfrm>
          <a:prstGeom prst="rect">
            <a:avLst/>
          </a:prstGeom>
        </p:spPr>
        <p:txBody>
          <a:bodyPr lIns="0" tIns="0" rIns="0" bIns="0" rtlCol="0" anchor="t">
            <a:spAutoFit/>
          </a:bodyPr>
          <a:lstStyle/>
          <a:p>
            <a:pPr algn="l">
              <a:lnSpc>
                <a:spcPts val="3993"/>
              </a:lnSpc>
            </a:pPr>
            <a:r>
              <a:rPr lang="en-US" sz="2852" b="1" dirty="0">
                <a:solidFill>
                  <a:srgbClr val="000000"/>
                </a:solidFill>
                <a:latin typeface="Josefin Sans Bold"/>
                <a:ea typeface="Josefin Sans Bold"/>
                <a:cs typeface="Josefin Sans Bold"/>
                <a:sym typeface="Josefin Sans Bold"/>
              </a:rPr>
              <a:t>7. </a:t>
            </a:r>
            <a:r>
              <a:rPr lang="en-US" sz="2852" b="1" dirty="0" err="1">
                <a:solidFill>
                  <a:srgbClr val="000000"/>
                </a:solidFill>
                <a:latin typeface="Josefin Sans Bold"/>
                <a:ea typeface="Josefin Sans Bold"/>
                <a:cs typeface="Josefin Sans Bold"/>
                <a:sym typeface="Josefin Sans Bold"/>
              </a:rPr>
              <a:t>Không</a:t>
            </a:r>
            <a:r>
              <a:rPr lang="en-US" sz="2852" b="1" dirty="0">
                <a:solidFill>
                  <a:srgbClr val="000000"/>
                </a:solidFill>
                <a:latin typeface="Josefin Sans Bold"/>
                <a:ea typeface="Josefin Sans Bold"/>
                <a:cs typeface="Josefin Sans Bold"/>
                <a:sym typeface="Josefin Sans Bold"/>
              </a:rPr>
              <a:t> </a:t>
            </a:r>
            <a:r>
              <a:rPr lang="en-US" sz="2852" b="1" dirty="0" err="1">
                <a:solidFill>
                  <a:srgbClr val="000000"/>
                </a:solidFill>
                <a:latin typeface="Josefin Sans Bold"/>
                <a:ea typeface="Josefin Sans Bold"/>
                <a:cs typeface="Josefin Sans Bold"/>
                <a:sym typeface="Josefin Sans Bold"/>
              </a:rPr>
              <a:t>cần</a:t>
            </a:r>
            <a:r>
              <a:rPr lang="en-US" sz="2852" b="1" dirty="0">
                <a:solidFill>
                  <a:srgbClr val="000000"/>
                </a:solidFill>
                <a:latin typeface="Josefin Sans Bold"/>
                <a:ea typeface="Josefin Sans Bold"/>
                <a:cs typeface="Josefin Sans Bold"/>
                <a:sym typeface="Josefin Sans Bold"/>
              </a:rPr>
              <a:t> DBA (Database Administrator) </a:t>
            </a:r>
            <a:r>
              <a:rPr lang="en-US" sz="2852" b="1" dirty="0" err="1">
                <a:solidFill>
                  <a:srgbClr val="000000"/>
                </a:solidFill>
                <a:latin typeface="Josefin Sans Bold"/>
                <a:ea typeface="Josefin Sans Bold"/>
                <a:cs typeface="Josefin Sans Bold"/>
                <a:sym typeface="Josefin Sans Bold"/>
              </a:rPr>
              <a:t>chuyên</a:t>
            </a:r>
            <a:r>
              <a:rPr lang="en-US" sz="2852" b="1" dirty="0">
                <a:solidFill>
                  <a:srgbClr val="000000"/>
                </a:solidFill>
                <a:latin typeface="Josefin Sans Bold"/>
                <a:ea typeface="Josefin Sans Bold"/>
                <a:cs typeface="Josefin Sans Bold"/>
                <a:sym typeface="Josefin Sans Bold"/>
              </a:rPr>
              <a:t> </a:t>
            </a:r>
            <a:r>
              <a:rPr lang="en-US" sz="2852" b="1" dirty="0" err="1">
                <a:solidFill>
                  <a:srgbClr val="000000"/>
                </a:solidFill>
                <a:latin typeface="Josefin Sans Bold"/>
                <a:ea typeface="Josefin Sans Bold"/>
                <a:cs typeface="Josefin Sans Bold"/>
                <a:sym typeface="Josefin Sans Bold"/>
              </a:rPr>
              <a:t>sâu</a:t>
            </a:r>
            <a:endParaRPr lang="en-US" sz="2852" b="1" dirty="0">
              <a:solidFill>
                <a:srgbClr val="000000"/>
              </a:solidFill>
              <a:latin typeface="Josefin Sans Bold"/>
              <a:ea typeface="Josefin Sans Bold"/>
              <a:cs typeface="Josefin Sans Bold"/>
              <a:sym typeface="Josefin Sans Bold"/>
            </a:endParaRPr>
          </a:p>
          <a:p>
            <a:pPr algn="l">
              <a:lnSpc>
                <a:spcPts val="3993"/>
              </a:lnSpc>
            </a:pPr>
            <a:r>
              <a:rPr lang="en-US" sz="2852" dirty="0">
                <a:solidFill>
                  <a:srgbClr val="000000"/>
                </a:solidFill>
                <a:latin typeface="Josefin Sans"/>
                <a:ea typeface="Josefin Sans"/>
                <a:cs typeface="Josefin Sans"/>
                <a:sym typeface="Josefin Sans"/>
              </a:rPr>
              <a:t>·NoSQL </a:t>
            </a:r>
            <a:r>
              <a:rPr lang="en-US" sz="2852" dirty="0" err="1">
                <a:solidFill>
                  <a:srgbClr val="000000"/>
                </a:solidFill>
                <a:latin typeface="Josefin Sans"/>
                <a:ea typeface="Josefin Sans"/>
                <a:cs typeface="Josefin Sans"/>
                <a:sym typeface="Josefin Sans"/>
              </a:rPr>
              <a:t>có</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cơ</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chế</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tự</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động</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mở</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rộng</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tự</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động</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sao</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lưu</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tự</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tối</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ưu</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giảm</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nhu</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cầu</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về</a:t>
            </a:r>
            <a:r>
              <a:rPr lang="en-US" sz="2852" dirty="0">
                <a:solidFill>
                  <a:srgbClr val="000000"/>
                </a:solidFill>
                <a:latin typeface="Josefin Sans"/>
                <a:ea typeface="Josefin Sans"/>
                <a:cs typeface="Josefin Sans"/>
                <a:sym typeface="Josefin Sans"/>
              </a:rPr>
              <a:t> DBA.</a:t>
            </a:r>
          </a:p>
          <a:p>
            <a:pPr algn="l">
              <a:lnSpc>
                <a:spcPts val="3993"/>
              </a:lnSpc>
            </a:pPr>
            <a:r>
              <a:rPr lang="en-US" sz="2852" dirty="0">
                <a:solidFill>
                  <a:srgbClr val="000000"/>
                </a:solidFill>
                <a:latin typeface="Josefin Sans"/>
                <a:ea typeface="Josefin Sans"/>
                <a:cs typeface="Josefin Sans"/>
                <a:sym typeface="Josefin Sans"/>
              </a:rPr>
              <a:t>·</a:t>
            </a:r>
            <a:r>
              <a:rPr lang="en-US" sz="2852" dirty="0" err="1">
                <a:solidFill>
                  <a:srgbClr val="000000"/>
                </a:solidFill>
                <a:latin typeface="Josefin Sans"/>
                <a:ea typeface="Josefin Sans"/>
                <a:cs typeface="Josefin Sans"/>
                <a:sym typeface="Josefin Sans"/>
              </a:rPr>
              <a:t>Các</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hệ</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thống</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như</a:t>
            </a:r>
            <a:r>
              <a:rPr lang="en-US" sz="2852" dirty="0">
                <a:solidFill>
                  <a:srgbClr val="000000"/>
                </a:solidFill>
                <a:latin typeface="Josefin Sans"/>
                <a:ea typeface="Josefin Sans"/>
                <a:cs typeface="Josefin Sans"/>
                <a:sym typeface="Josefin Sans"/>
              </a:rPr>
              <a:t> MongoDB Atlas, DynamoDB </a:t>
            </a:r>
            <a:r>
              <a:rPr lang="en-US" sz="2852" dirty="0" err="1">
                <a:solidFill>
                  <a:srgbClr val="000000"/>
                </a:solidFill>
                <a:latin typeface="Josefin Sans"/>
                <a:ea typeface="Josefin Sans"/>
                <a:cs typeface="Josefin Sans"/>
                <a:sym typeface="Josefin Sans"/>
              </a:rPr>
              <a:t>có</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giao</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diện</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quản</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lý</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đơn</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giản</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dễ</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sử</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dụng</a:t>
            </a:r>
            <a:r>
              <a:rPr lang="en-US" sz="2852" dirty="0">
                <a:solidFill>
                  <a:srgbClr val="000000"/>
                </a:solidFill>
                <a:latin typeface="Josefin Sans"/>
                <a:ea typeface="Josefin Sans"/>
                <a:cs typeface="Josefin Sans"/>
                <a:sym typeface="Josefin Sans"/>
              </a:rPr>
              <a:t>.</a:t>
            </a:r>
          </a:p>
          <a:p>
            <a:pPr algn="l">
              <a:lnSpc>
                <a:spcPts val="3993"/>
              </a:lnSpc>
            </a:pPr>
            <a:r>
              <a:rPr lang="en-US" sz="2852" dirty="0">
                <a:solidFill>
                  <a:srgbClr val="000000"/>
                </a:solidFill>
                <a:latin typeface="Josefin Sans"/>
                <a:ea typeface="Josefin Sans"/>
                <a:cs typeface="Josefin Sans"/>
                <a:sym typeface="Josefin Sans"/>
              </a:rPr>
              <a:t>·</a:t>
            </a:r>
            <a:r>
              <a:rPr lang="en-US" sz="2852" b="1" dirty="0" err="1">
                <a:solidFill>
                  <a:srgbClr val="000000"/>
                </a:solidFill>
                <a:latin typeface="Josefin Sans Bold"/>
                <a:ea typeface="Josefin Sans Bold"/>
                <a:cs typeface="Josefin Sans Bold"/>
                <a:sym typeface="Josefin Sans Bold"/>
              </a:rPr>
              <a:t>Ví</a:t>
            </a:r>
            <a:r>
              <a:rPr lang="en-US" sz="2852" b="1" dirty="0">
                <a:solidFill>
                  <a:srgbClr val="000000"/>
                </a:solidFill>
                <a:latin typeface="Josefin Sans Bold"/>
                <a:ea typeface="Josefin Sans Bold"/>
                <a:cs typeface="Josefin Sans Bold"/>
                <a:sym typeface="Josefin Sans Bold"/>
              </a:rPr>
              <a:t> </a:t>
            </a:r>
            <a:r>
              <a:rPr lang="en-US" sz="2852" b="1" dirty="0" err="1">
                <a:solidFill>
                  <a:srgbClr val="000000"/>
                </a:solidFill>
                <a:latin typeface="Josefin Sans Bold"/>
                <a:ea typeface="Josefin Sans Bold"/>
                <a:cs typeface="Josefin Sans Bold"/>
                <a:sym typeface="Josefin Sans Bold"/>
              </a:rPr>
              <a:t>dụ</a:t>
            </a:r>
            <a:r>
              <a:rPr lang="en-US" sz="2852" dirty="0">
                <a:solidFill>
                  <a:srgbClr val="000000"/>
                </a:solidFill>
                <a:latin typeface="Josefin Sans"/>
                <a:ea typeface="Josefin Sans"/>
                <a:cs typeface="Josefin Sans"/>
                <a:sym typeface="Josefin Sans"/>
              </a:rPr>
              <a:t>:</a:t>
            </a:r>
          </a:p>
          <a:p>
            <a:pPr algn="l">
              <a:lnSpc>
                <a:spcPts val="3993"/>
              </a:lnSpc>
            </a:pPr>
            <a:r>
              <a:rPr lang="en-US" sz="2852" dirty="0">
                <a:solidFill>
                  <a:srgbClr val="000000"/>
                </a:solidFill>
                <a:latin typeface="Josefin Sans"/>
                <a:ea typeface="Josefin Sans"/>
                <a:cs typeface="Josefin Sans"/>
                <a:sym typeface="Josefin Sans"/>
              </a:rPr>
              <a:t>o  MongoDB Atlas </a:t>
            </a:r>
            <a:r>
              <a:rPr lang="en-US" sz="2852" dirty="0" err="1">
                <a:solidFill>
                  <a:srgbClr val="000000"/>
                </a:solidFill>
                <a:latin typeface="Josefin Sans"/>
                <a:ea typeface="Josefin Sans"/>
                <a:cs typeface="Josefin Sans"/>
                <a:sym typeface="Josefin Sans"/>
              </a:rPr>
              <a:t>giúp</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quản</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lý</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cơ</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sở</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dữ</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liệu</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dễ</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dàng</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mà</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không</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cần</a:t>
            </a:r>
            <a:r>
              <a:rPr lang="en-US" sz="2852" dirty="0">
                <a:solidFill>
                  <a:srgbClr val="000000"/>
                </a:solidFill>
                <a:latin typeface="Josefin Sans"/>
                <a:ea typeface="Josefin Sans"/>
                <a:cs typeface="Josefin Sans"/>
                <a:sym typeface="Josefin Sans"/>
              </a:rPr>
              <a:t> DBA.</a:t>
            </a:r>
          </a:p>
          <a:p>
            <a:pPr algn="l">
              <a:lnSpc>
                <a:spcPts val="3993"/>
              </a:lnSpc>
            </a:pPr>
            <a:r>
              <a:rPr lang="en-US" sz="2852" dirty="0">
                <a:solidFill>
                  <a:srgbClr val="000000"/>
                </a:solidFill>
                <a:latin typeface="Josefin Sans"/>
                <a:ea typeface="Josefin Sans"/>
                <a:cs typeface="Josefin Sans"/>
                <a:sym typeface="Josefin Sans"/>
              </a:rPr>
              <a:t>o  Firebase </a:t>
            </a:r>
            <a:r>
              <a:rPr lang="en-US" sz="2852" dirty="0" err="1">
                <a:solidFill>
                  <a:srgbClr val="000000"/>
                </a:solidFill>
                <a:latin typeface="Josefin Sans"/>
                <a:ea typeface="Josefin Sans"/>
                <a:cs typeface="Josefin Sans"/>
                <a:sym typeface="Josefin Sans"/>
              </a:rPr>
              <a:t>Firestore</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hỗ</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trợ</a:t>
            </a:r>
            <a:r>
              <a:rPr lang="en-US" sz="2852" dirty="0">
                <a:solidFill>
                  <a:srgbClr val="000000"/>
                </a:solidFill>
                <a:latin typeface="Josefin Sans"/>
                <a:ea typeface="Josefin Sans"/>
                <a:cs typeface="Josefin Sans"/>
                <a:sym typeface="Josefin Sans"/>
              </a:rPr>
              <a:t> backend </a:t>
            </a:r>
            <a:r>
              <a:rPr lang="en-US" sz="2852" dirty="0" err="1">
                <a:solidFill>
                  <a:srgbClr val="000000"/>
                </a:solidFill>
                <a:latin typeface="Josefin Sans"/>
                <a:ea typeface="Josefin Sans"/>
                <a:cs typeface="Josefin Sans"/>
                <a:sym typeface="Josefin Sans"/>
              </a:rPr>
              <a:t>không</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cần</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quản</a:t>
            </a:r>
            <a:r>
              <a:rPr lang="en-US" sz="2852" dirty="0">
                <a:solidFill>
                  <a:srgbClr val="000000"/>
                </a:solidFill>
                <a:latin typeface="Josefin Sans"/>
                <a:ea typeface="Josefin Sans"/>
                <a:cs typeface="Josefin Sans"/>
                <a:sym typeface="Josefin Sans"/>
              </a:rPr>
              <a:t> </a:t>
            </a:r>
            <a:r>
              <a:rPr lang="en-US" sz="2852" dirty="0" err="1">
                <a:solidFill>
                  <a:srgbClr val="000000"/>
                </a:solidFill>
                <a:latin typeface="Josefin Sans"/>
                <a:ea typeface="Josefin Sans"/>
                <a:cs typeface="Josefin Sans"/>
                <a:sym typeface="Josefin Sans"/>
              </a:rPr>
              <a:t>lý</a:t>
            </a:r>
            <a:r>
              <a:rPr lang="en-US" sz="2852" dirty="0">
                <a:solidFill>
                  <a:srgbClr val="000000"/>
                </a:solidFill>
                <a:latin typeface="Josefin Sans"/>
                <a:ea typeface="Josefin Sans"/>
                <a:cs typeface="Josefin Sans"/>
                <a:sym typeface="Josefin Sans"/>
              </a:rPr>
              <a:t> (serverless).</a:t>
            </a:r>
          </a:p>
        </p:txBody>
      </p:sp>
      <p:sp>
        <p:nvSpPr>
          <p:cNvPr id="6" name="TextBox 6"/>
          <p:cNvSpPr txBox="1"/>
          <p:nvPr/>
        </p:nvSpPr>
        <p:spPr>
          <a:xfrm>
            <a:off x="294128" y="5952948"/>
            <a:ext cx="11749299" cy="3649179"/>
          </a:xfrm>
          <a:prstGeom prst="rect">
            <a:avLst/>
          </a:prstGeom>
        </p:spPr>
        <p:txBody>
          <a:bodyPr lIns="0" tIns="0" rIns="0" bIns="0" rtlCol="0" anchor="t">
            <a:spAutoFit/>
          </a:bodyPr>
          <a:lstStyle/>
          <a:p>
            <a:pPr algn="l">
              <a:lnSpc>
                <a:spcPts val="3614"/>
              </a:lnSpc>
            </a:pPr>
            <a:r>
              <a:rPr lang="en-US" sz="2581" b="1">
                <a:solidFill>
                  <a:srgbClr val="000000"/>
                </a:solidFill>
                <a:latin typeface="Josefin Sans Bold"/>
                <a:ea typeface="Josefin Sans Bold"/>
                <a:cs typeface="Josefin Sans Bold"/>
                <a:sym typeface="Josefin Sans Bold"/>
              </a:rPr>
              <a:t>Kết luận</a:t>
            </a:r>
            <a:r>
              <a:rPr lang="en-US" sz="2581">
                <a:solidFill>
                  <a:srgbClr val="000000"/>
                </a:solidFill>
                <a:latin typeface="Josefin Sans"/>
                <a:ea typeface="Josefin Sans"/>
                <a:cs typeface="Josefin Sans"/>
                <a:sym typeface="Josefin Sans"/>
              </a:rPr>
              <a:t>:</a:t>
            </a:r>
          </a:p>
          <a:p>
            <a:pPr algn="l">
              <a:lnSpc>
                <a:spcPts val="3614"/>
              </a:lnSpc>
            </a:pPr>
            <a:r>
              <a:rPr lang="en-US" sz="2581">
                <a:solidFill>
                  <a:srgbClr val="000000"/>
                </a:solidFill>
                <a:latin typeface="Josefin Sans"/>
                <a:ea typeface="Josefin Sans"/>
                <a:cs typeface="Josefin Sans"/>
                <a:sym typeface="Josefin Sans"/>
              </a:rPr>
              <a:t>=&gt; </a:t>
            </a:r>
            <a:r>
              <a:rPr lang="en-US" sz="2581" b="1">
                <a:solidFill>
                  <a:srgbClr val="000000"/>
                </a:solidFill>
                <a:latin typeface="Josefin Sans Bold"/>
                <a:ea typeface="Josefin Sans Bold"/>
                <a:cs typeface="Josefin Sans Bold"/>
                <a:sym typeface="Josefin Sans Bold"/>
              </a:rPr>
              <a:t>NoSQL</a:t>
            </a:r>
            <a:r>
              <a:rPr lang="en-US" sz="2581">
                <a:solidFill>
                  <a:srgbClr val="000000"/>
                </a:solidFill>
                <a:latin typeface="Josefin Sans"/>
                <a:ea typeface="Josefin Sans"/>
                <a:cs typeface="Josefin Sans"/>
                <a:sym typeface="Josefin Sans"/>
              </a:rPr>
              <a:t> là một giải pháp cơ sở dữ liệu linh hoạt, hiệu suất cao và dễ mở rộng, đặc biệt phù hợp với các hệ thống hiện đại như Big Data, AI, IoT và microservices. </a:t>
            </a:r>
          </a:p>
          <a:p>
            <a:pPr algn="l">
              <a:lnSpc>
                <a:spcPts val="3614"/>
              </a:lnSpc>
            </a:pPr>
            <a:r>
              <a:rPr lang="en-US" sz="2581">
                <a:solidFill>
                  <a:srgbClr val="000000"/>
                </a:solidFill>
                <a:latin typeface="Josefin Sans"/>
                <a:ea typeface="Josefin Sans"/>
                <a:cs typeface="Josefin Sans"/>
                <a:sym typeface="Josefin Sans"/>
              </a:rPr>
              <a:t>=&gt; Với khả năng hỗ trợ nhiều loại dữ liệu, tích hợp tốt với cloud, khả năng chịu lỗi cao, và không cần quản lý phức tạp, NoSQL giúp doanh nghiệp dễ dàng xây dựng các hệ thống quy mô lớn mà vẫn đảm bảo hiệu suất và tính sẵn sàng.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TextBox 2"/>
          <p:cNvSpPr txBox="1"/>
          <p:nvPr/>
        </p:nvSpPr>
        <p:spPr>
          <a:xfrm>
            <a:off x="162368" y="1926671"/>
            <a:ext cx="13956109" cy="8041043"/>
          </a:xfrm>
          <a:prstGeom prst="rect">
            <a:avLst/>
          </a:prstGeom>
        </p:spPr>
        <p:txBody>
          <a:bodyPr lIns="0" tIns="0" rIns="0" bIns="0" rtlCol="0" anchor="t">
            <a:spAutoFit/>
          </a:bodyPr>
          <a:lstStyle/>
          <a:p>
            <a:pPr algn="l">
              <a:lnSpc>
                <a:spcPts val="3567"/>
              </a:lnSpc>
            </a:pPr>
            <a:r>
              <a:rPr lang="en-US" sz="2548" b="1" dirty="0">
                <a:solidFill>
                  <a:srgbClr val="000000"/>
                </a:solidFill>
                <a:latin typeface="Josefin Sans Bold"/>
                <a:ea typeface="Josefin Sans Bold"/>
                <a:cs typeface="Josefin Sans Bold"/>
                <a:sym typeface="Josefin Sans Bold"/>
              </a:rPr>
              <a:t>1. </a:t>
            </a:r>
            <a:r>
              <a:rPr lang="en-US" sz="2548" b="1" dirty="0" err="1">
                <a:solidFill>
                  <a:srgbClr val="000000"/>
                </a:solidFill>
                <a:latin typeface="Josefin Sans Bold"/>
                <a:ea typeface="Josefin Sans Bold"/>
                <a:cs typeface="Josefin Sans Bold"/>
                <a:sym typeface="Josefin Sans Bold"/>
              </a:rPr>
              <a:t>Thiếu</a:t>
            </a:r>
            <a:r>
              <a:rPr lang="en-US" sz="2548" b="1" dirty="0">
                <a:solidFill>
                  <a:srgbClr val="000000"/>
                </a:solidFill>
                <a:latin typeface="Josefin Sans Bold"/>
                <a:ea typeface="Josefin Sans Bold"/>
                <a:cs typeface="Josefin Sans Bold"/>
                <a:sym typeface="Josefin Sans Bold"/>
              </a:rPr>
              <a:t> </a:t>
            </a:r>
            <a:r>
              <a:rPr lang="en-US" sz="2548" b="1" dirty="0" err="1">
                <a:solidFill>
                  <a:srgbClr val="000000"/>
                </a:solidFill>
                <a:latin typeface="Josefin Sans Bold"/>
                <a:ea typeface="Josefin Sans Bold"/>
                <a:cs typeface="Josefin Sans Bold"/>
                <a:sym typeface="Josefin Sans Bold"/>
              </a:rPr>
              <a:t>tính</a:t>
            </a:r>
            <a:r>
              <a:rPr lang="en-US" sz="2548" b="1" dirty="0">
                <a:solidFill>
                  <a:srgbClr val="000000"/>
                </a:solidFill>
                <a:latin typeface="Josefin Sans Bold"/>
                <a:ea typeface="Josefin Sans Bold"/>
                <a:cs typeface="Josefin Sans Bold"/>
                <a:sym typeface="Josefin Sans Bold"/>
              </a:rPr>
              <a:t> </a:t>
            </a:r>
            <a:r>
              <a:rPr lang="en-US" sz="2548" b="1" dirty="0" err="1">
                <a:solidFill>
                  <a:srgbClr val="000000"/>
                </a:solidFill>
                <a:latin typeface="Josefin Sans Bold"/>
                <a:ea typeface="Josefin Sans Bold"/>
                <a:cs typeface="Josefin Sans Bold"/>
                <a:sym typeface="Josefin Sans Bold"/>
              </a:rPr>
              <a:t>nhất</a:t>
            </a:r>
            <a:r>
              <a:rPr lang="en-US" sz="2548" b="1" dirty="0">
                <a:solidFill>
                  <a:srgbClr val="000000"/>
                </a:solidFill>
                <a:latin typeface="Josefin Sans Bold"/>
                <a:ea typeface="Josefin Sans Bold"/>
                <a:cs typeface="Josefin Sans Bold"/>
                <a:sym typeface="Josefin Sans Bold"/>
              </a:rPr>
              <a:t> </a:t>
            </a:r>
            <a:r>
              <a:rPr lang="en-US" sz="2548" b="1" dirty="0" err="1">
                <a:solidFill>
                  <a:srgbClr val="000000"/>
                </a:solidFill>
                <a:latin typeface="Josefin Sans Bold"/>
                <a:ea typeface="Josefin Sans Bold"/>
                <a:cs typeface="Josefin Sans Bold"/>
                <a:sym typeface="Josefin Sans Bold"/>
              </a:rPr>
              <a:t>quán</a:t>
            </a:r>
            <a:r>
              <a:rPr lang="en-US" sz="2548" b="1" dirty="0">
                <a:solidFill>
                  <a:srgbClr val="000000"/>
                </a:solidFill>
                <a:latin typeface="Josefin Sans Bold"/>
                <a:ea typeface="Josefin Sans Bold"/>
                <a:cs typeface="Josefin Sans Bold"/>
                <a:sym typeface="Josefin Sans Bold"/>
              </a:rPr>
              <a:t> (Consistency - </a:t>
            </a:r>
            <a:r>
              <a:rPr lang="en-US" sz="2548" b="1" dirty="0" err="1">
                <a:solidFill>
                  <a:srgbClr val="000000"/>
                </a:solidFill>
                <a:latin typeface="Josefin Sans Bold"/>
                <a:ea typeface="Josefin Sans Bold"/>
                <a:cs typeface="Josefin Sans Bold"/>
                <a:sym typeface="Josefin Sans Bold"/>
              </a:rPr>
              <a:t>theo</a:t>
            </a:r>
            <a:r>
              <a:rPr lang="en-US" sz="2548" b="1" dirty="0">
                <a:solidFill>
                  <a:srgbClr val="000000"/>
                </a:solidFill>
                <a:latin typeface="Josefin Sans Bold"/>
                <a:ea typeface="Josefin Sans Bold"/>
                <a:cs typeface="Josefin Sans Bold"/>
                <a:sym typeface="Josefin Sans Bold"/>
              </a:rPr>
              <a:t> CAP Theorem)</a:t>
            </a:r>
          </a:p>
          <a:p>
            <a:pPr marL="550220" lvl="1" indent="-275110" algn="l">
              <a:lnSpc>
                <a:spcPts val="3567"/>
              </a:lnSpc>
              <a:buFont typeface="Arial"/>
              <a:buChar char="•"/>
            </a:pPr>
            <a:r>
              <a:rPr lang="en-US" sz="2548" dirty="0" err="1">
                <a:solidFill>
                  <a:srgbClr val="000000"/>
                </a:solidFill>
                <a:latin typeface="Josefin Sans"/>
                <a:ea typeface="Josefin Sans"/>
                <a:cs typeface="Josefin Sans"/>
                <a:sym typeface="Josefin Sans"/>
              </a:rPr>
              <a:t>Hầu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hết</a:t>
            </a:r>
            <a:r>
              <a:rPr lang="en-US" sz="2548" dirty="0">
                <a:solidFill>
                  <a:srgbClr val="000000"/>
                </a:solidFill>
                <a:latin typeface="Josefin Sans"/>
                <a:ea typeface="Josefin Sans"/>
                <a:cs typeface="Josefin Sans"/>
                <a:sym typeface="Josefin Sans"/>
              </a:rPr>
              <a:t> NoSQL </a:t>
            </a:r>
            <a:r>
              <a:rPr lang="en-US" sz="2548" dirty="0" err="1">
                <a:solidFill>
                  <a:srgbClr val="000000"/>
                </a:solidFill>
                <a:latin typeface="Josefin Sans"/>
                <a:ea typeface="Josefin Sans"/>
                <a:cs typeface="Josefin Sans"/>
                <a:sym typeface="Josefin Sans"/>
              </a:rPr>
              <a:t>ưu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tiên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tính</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sẵn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sàng</a:t>
            </a:r>
            <a:r>
              <a:rPr lang="en-US" sz="2548" dirty="0">
                <a:solidFill>
                  <a:srgbClr val="000000"/>
                </a:solidFill>
                <a:latin typeface="Josefin Sans"/>
                <a:ea typeface="Josefin Sans"/>
                <a:cs typeface="Josefin Sans"/>
                <a:sym typeface="Josefin Sans"/>
              </a:rPr>
              <a:t> (Availability) </a:t>
            </a:r>
            <a:r>
              <a:rPr lang="en-US" sz="2548" dirty="0" err="1">
                <a:solidFill>
                  <a:srgbClr val="000000"/>
                </a:solidFill>
                <a:latin typeface="Josefin Sans"/>
                <a:ea typeface="Josefin Sans"/>
                <a:cs typeface="Josefin Sans"/>
                <a:sym typeface="Josefin Sans"/>
              </a:rPr>
              <a:t>và</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phân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vùng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chịu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lỗi</a:t>
            </a:r>
            <a:r>
              <a:rPr lang="en-US" sz="2548" dirty="0">
                <a:solidFill>
                  <a:srgbClr val="000000"/>
                </a:solidFill>
                <a:latin typeface="Josefin Sans"/>
                <a:ea typeface="Josefin Sans"/>
                <a:cs typeface="Josefin Sans"/>
                <a:sym typeface="Josefin Sans"/>
              </a:rPr>
              <a:t> (Partition Tolerance) </a:t>
            </a:r>
            <a:r>
              <a:rPr lang="en-US" sz="2548" dirty="0" err="1">
                <a:solidFill>
                  <a:srgbClr val="000000"/>
                </a:solidFill>
                <a:latin typeface="Josefin Sans"/>
                <a:ea typeface="Josefin Sans"/>
                <a:cs typeface="Josefin Sans"/>
                <a:sym typeface="Josefin Sans"/>
              </a:rPr>
              <a:t>hơn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tính</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nhất</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quán</a:t>
            </a:r>
            <a:r>
              <a:rPr lang="en-US" sz="2548" dirty="0">
                <a:solidFill>
                  <a:srgbClr val="000000"/>
                </a:solidFill>
                <a:latin typeface="Josefin Sans"/>
                <a:ea typeface="Josefin Sans"/>
                <a:cs typeface="Josefin Sans"/>
                <a:sym typeface="Josefin Sans"/>
              </a:rPr>
              <a:t> (Consistency).</a:t>
            </a:r>
          </a:p>
          <a:p>
            <a:pPr marL="550220" lvl="1" indent="-275110" algn="l">
              <a:lnSpc>
                <a:spcPts val="3567"/>
              </a:lnSpc>
              <a:buFont typeface="Arial"/>
              <a:buChar char="•"/>
            </a:pPr>
            <a:r>
              <a:rPr lang="en-US" sz="2548" dirty="0" err="1">
                <a:solidFill>
                  <a:srgbClr val="000000"/>
                </a:solidFill>
                <a:latin typeface="Josefin Sans"/>
                <a:ea typeface="Josefin Sans"/>
                <a:cs typeface="Josefin Sans"/>
                <a:sym typeface="Josefin Sans"/>
              </a:rPr>
              <a:t>Dữ</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liệu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có</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thể</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không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được</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cập</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nhật</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đồng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thời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trên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tất</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cả</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các</a:t>
            </a:r>
            <a:r>
              <a:rPr lang="en-US" sz="2548" dirty="0">
                <a:solidFill>
                  <a:srgbClr val="000000"/>
                </a:solidFill>
                <a:latin typeface="Josefin Sans"/>
                <a:ea typeface="Josefin Sans"/>
                <a:cs typeface="Josefin Sans"/>
                <a:sym typeface="Josefin Sans"/>
              </a:rPr>
              <a:t> node, </a:t>
            </a:r>
            <a:r>
              <a:rPr lang="en-US" sz="2548" dirty="0" err="1">
                <a:solidFill>
                  <a:srgbClr val="000000"/>
                </a:solidFill>
                <a:latin typeface="Josefin Sans"/>
                <a:ea typeface="Josefin Sans"/>
                <a:cs typeface="Josefin Sans"/>
                <a:sym typeface="Josefin Sans"/>
              </a:rPr>
              <a:t>dẫn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đến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tình</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trạng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dữ</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liệu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lỗi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thời</a:t>
            </a:r>
            <a:r>
              <a:rPr lang="en-US" sz="2548" dirty="0">
                <a:solidFill>
                  <a:srgbClr val="000000"/>
                </a:solidFill>
                <a:latin typeface="Josefin Sans"/>
                <a:ea typeface="Josefin Sans"/>
                <a:cs typeface="Josefin Sans"/>
                <a:sym typeface="Josefin Sans"/>
              </a:rPr>
              <a:t>.</a:t>
            </a:r>
          </a:p>
          <a:p>
            <a:pPr algn="l">
              <a:lnSpc>
                <a:spcPts val="3567"/>
              </a:lnSpc>
            </a:pPr>
            <a:r>
              <a:rPr lang="en-US" sz="2548" b="1" dirty="0" err="1">
                <a:solidFill>
                  <a:srgbClr val="000000"/>
                </a:solidFill>
                <a:latin typeface="Josefin Sans Bold"/>
                <a:ea typeface="Josefin Sans Bold"/>
                <a:cs typeface="Josefin Sans Bold"/>
                <a:sym typeface="Josefin Sans Bold"/>
              </a:rPr>
              <a:t>Ví</a:t>
            </a:r>
            <a:r>
              <a:rPr lang="en-US" sz="2548" b="1" dirty="0">
                <a:solidFill>
                  <a:srgbClr val="000000"/>
                </a:solidFill>
                <a:latin typeface="Josefin Sans Bold"/>
                <a:ea typeface="Josefin Sans Bold"/>
                <a:cs typeface="Josefin Sans Bold"/>
                <a:sym typeface="Josefin Sans Bold"/>
              </a:rPr>
              <a:t> </a:t>
            </a:r>
            <a:r>
              <a:rPr lang="en-US" sz="2548" b="1" dirty="0" err="1">
                <a:solidFill>
                  <a:srgbClr val="000000"/>
                </a:solidFill>
                <a:latin typeface="Josefin Sans Bold"/>
                <a:ea typeface="Josefin Sans Bold"/>
                <a:cs typeface="Josefin Sans Bold"/>
                <a:sym typeface="Josefin Sans Bold"/>
              </a:rPr>
              <a:t>dụ</a:t>
            </a:r>
            <a:r>
              <a:rPr lang="en-US" sz="2548" b="1" dirty="0">
                <a:solidFill>
                  <a:srgbClr val="000000"/>
                </a:solidFill>
                <a:latin typeface="Josefin Sans Bold"/>
                <a:ea typeface="Josefin Sans Bold"/>
                <a:cs typeface="Josefin Sans Bold"/>
                <a:sym typeface="Josefin Sans Bold"/>
              </a:rPr>
              <a:t>:</a:t>
            </a:r>
          </a:p>
          <a:p>
            <a:pPr algn="l">
              <a:lnSpc>
                <a:spcPts val="3567"/>
              </a:lnSpc>
            </a:pPr>
            <a:r>
              <a:rPr lang="en-US" sz="2548" dirty="0" err="1">
                <a:solidFill>
                  <a:srgbClr val="000000"/>
                </a:solidFill>
                <a:latin typeface="Josefin Sans"/>
                <a:ea typeface="Josefin Sans"/>
                <a:cs typeface="Josefin Sans"/>
                <a:sym typeface="Josefin Sans"/>
              </a:rPr>
              <a:t>Giả</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sử</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bạn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có</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một</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ứng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dụng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thương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mại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điện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tử</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dùng</a:t>
            </a:r>
            <a:r>
              <a:rPr lang="en-US" sz="2548" dirty="0">
                <a:solidFill>
                  <a:srgbClr val="000000"/>
                </a:solidFill>
                <a:latin typeface="Josefin Sans"/>
                <a:ea typeface="Josefin Sans"/>
                <a:cs typeface="Josefin Sans"/>
                <a:sym typeface="Josefin Sans"/>
              </a:rPr>
              <a:t> MongoDB </a:t>
            </a:r>
            <a:r>
              <a:rPr lang="en-US" sz="2548" dirty="0" err="1">
                <a:solidFill>
                  <a:srgbClr val="000000"/>
                </a:solidFill>
                <a:latin typeface="Josefin Sans"/>
                <a:ea typeface="Josefin Sans"/>
                <a:cs typeface="Josefin Sans"/>
                <a:sym typeface="Josefin Sans"/>
              </a:rPr>
              <a:t>để</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lưu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thông</a:t>
            </a:r>
            <a:r>
              <a:rPr lang="en-US" sz="2548" dirty="0">
                <a:solidFill>
                  <a:srgbClr val="000000"/>
                </a:solidFill>
                <a:latin typeface="Josefin Sans"/>
                <a:ea typeface="Josefin Sans"/>
                <a:cs typeface="Josefin Sans"/>
                <a:sym typeface="Josefin Sans"/>
              </a:rPr>
              <a:t> tin </a:t>
            </a:r>
            <a:r>
              <a:rPr lang="en-US" sz="2548" dirty="0" err="1">
                <a:solidFill>
                  <a:srgbClr val="000000"/>
                </a:solidFill>
                <a:latin typeface="Josefin Sans"/>
                <a:ea typeface="Josefin Sans"/>
                <a:cs typeface="Josefin Sans"/>
                <a:sym typeface="Josefin Sans"/>
              </a:rPr>
              <a:t>đơn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hàng</a:t>
            </a:r>
            <a:r>
              <a:rPr lang="en-US" sz="2548" dirty="0">
                <a:solidFill>
                  <a:srgbClr val="000000"/>
                </a:solidFill>
                <a:latin typeface="Josefin Sans"/>
                <a:ea typeface="Josefin Sans"/>
                <a:cs typeface="Josefin Sans"/>
                <a:sym typeface="Josefin Sans"/>
              </a:rPr>
              <a:t>. Khi </a:t>
            </a:r>
            <a:r>
              <a:rPr lang="en-US" sz="2548" dirty="0" err="1">
                <a:solidFill>
                  <a:srgbClr val="000000"/>
                </a:solidFill>
                <a:latin typeface="Josefin Sans"/>
                <a:ea typeface="Josefin Sans"/>
                <a:cs typeface="Josefin Sans"/>
                <a:sym typeface="Josefin Sans"/>
              </a:rPr>
              <a:t>người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dùng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đặt</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hàng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hệ</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thống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cần</a:t>
            </a:r>
            <a:r>
              <a:rPr lang="en-US" sz="2548" dirty="0">
                <a:solidFill>
                  <a:srgbClr val="000000"/>
                </a:solidFill>
                <a:latin typeface="Josefin Sans"/>
                <a:ea typeface="Josefin Sans"/>
                <a:cs typeface="Josefin Sans"/>
                <a:sym typeface="Josefin Sans"/>
              </a:rPr>
              <a:t>:</a:t>
            </a:r>
          </a:p>
          <a:p>
            <a:pPr algn="l">
              <a:lnSpc>
                <a:spcPts val="3567"/>
              </a:lnSpc>
            </a:pPr>
            <a:r>
              <a:rPr lang="en-US" sz="2548" dirty="0" err="1">
                <a:solidFill>
                  <a:srgbClr val="000000"/>
                </a:solidFill>
                <a:latin typeface="Josefin Sans"/>
                <a:ea typeface="Josefin Sans"/>
                <a:cs typeface="Josefin Sans"/>
                <a:sym typeface="Josefin Sans"/>
              </a:rPr>
              <a:t>Giảm</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số</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lượng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sản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phẩm</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trong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kho</a:t>
            </a:r>
            <a:r>
              <a:rPr lang="en-US" sz="2548" dirty="0">
                <a:solidFill>
                  <a:srgbClr val="000000"/>
                </a:solidFill>
                <a:latin typeface="Josefin Sans"/>
                <a:ea typeface="Josefin Sans"/>
                <a:cs typeface="Josefin Sans"/>
                <a:sym typeface="Josefin Sans"/>
              </a:rPr>
              <a:t>.</a:t>
            </a:r>
          </a:p>
          <a:p>
            <a:pPr algn="l">
              <a:lnSpc>
                <a:spcPts val="3567"/>
              </a:lnSpc>
            </a:pPr>
            <a:r>
              <a:rPr lang="en-US" sz="2548" dirty="0" err="1">
                <a:solidFill>
                  <a:srgbClr val="000000"/>
                </a:solidFill>
                <a:latin typeface="Josefin Sans"/>
                <a:ea typeface="Josefin Sans"/>
                <a:cs typeface="Josefin Sans"/>
                <a:sym typeface="Josefin Sans"/>
              </a:rPr>
              <a:t>Cập</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nhật</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trạng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thái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đơn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hàng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thành</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Đã</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xác</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nhận</a:t>
            </a:r>
            <a:r>
              <a:rPr lang="en-US" sz="2548" dirty="0">
                <a:solidFill>
                  <a:srgbClr val="000000"/>
                </a:solidFill>
                <a:latin typeface="Josefin Sans"/>
                <a:ea typeface="Josefin Sans"/>
                <a:cs typeface="Josefin Sans"/>
                <a:sym typeface="Josefin Sans"/>
              </a:rPr>
              <a:t>".</a:t>
            </a:r>
          </a:p>
          <a:p>
            <a:pPr algn="l">
              <a:lnSpc>
                <a:spcPts val="3567"/>
              </a:lnSpc>
            </a:pPr>
            <a:r>
              <a:rPr lang="en-US" sz="2548" dirty="0" err="1">
                <a:solidFill>
                  <a:srgbClr val="000000"/>
                </a:solidFill>
                <a:latin typeface="Josefin Sans"/>
                <a:ea typeface="Josefin Sans"/>
                <a:cs typeface="Josefin Sans"/>
                <a:sym typeface="Josefin Sans"/>
              </a:rPr>
              <a:t>Vấn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đề</a:t>
            </a:r>
            <a:r>
              <a:rPr lang="en-US" sz="2548" dirty="0">
                <a:solidFill>
                  <a:srgbClr val="000000"/>
                </a:solidFill>
                <a:latin typeface="Josefin Sans"/>
                <a:ea typeface="Josefin Sans"/>
                <a:cs typeface="Josefin Sans"/>
                <a:sym typeface="Josefin Sans"/>
              </a:rPr>
              <a:t>:</a:t>
            </a:r>
          </a:p>
          <a:p>
            <a:pPr algn="l">
              <a:lnSpc>
                <a:spcPts val="3567"/>
              </a:lnSpc>
            </a:pPr>
            <a:r>
              <a:rPr lang="en-US" sz="2548" dirty="0" err="1">
                <a:solidFill>
                  <a:srgbClr val="000000"/>
                </a:solidFill>
                <a:latin typeface="Josefin Sans"/>
                <a:ea typeface="Josefin Sans"/>
                <a:cs typeface="Josefin Sans"/>
                <a:sym typeface="Josefin Sans"/>
              </a:rPr>
              <a:t>Nếu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việc</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cập</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nhật</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số</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lượng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sản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phẩm</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hoàn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thành</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nhưng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quá</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trình</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cập</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nhật</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trạng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thái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đơn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hàng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bị</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lỗi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dữ</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liệu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sẽ</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bị</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sai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lệch</a:t>
            </a:r>
            <a:r>
              <a:rPr lang="en-US" sz="2548" dirty="0">
                <a:solidFill>
                  <a:srgbClr val="000000"/>
                </a:solidFill>
                <a:latin typeface="Josefin Sans"/>
                <a:ea typeface="Josefin Sans"/>
                <a:cs typeface="Josefin Sans"/>
                <a:sym typeface="Josefin Sans"/>
              </a:rPr>
              <a:t>.</a:t>
            </a:r>
          </a:p>
          <a:p>
            <a:pPr algn="l">
              <a:lnSpc>
                <a:spcPts val="3567"/>
              </a:lnSpc>
            </a:pPr>
            <a:r>
              <a:rPr lang="en-US" sz="2548" dirty="0">
                <a:solidFill>
                  <a:srgbClr val="000000"/>
                </a:solidFill>
                <a:latin typeface="Josefin Sans"/>
                <a:ea typeface="Josefin Sans"/>
                <a:cs typeface="Josefin Sans"/>
                <a:sym typeface="Josefin Sans"/>
              </a:rPr>
              <a:t>MongoDB </a:t>
            </a:r>
            <a:r>
              <a:rPr lang="en-US" sz="2548" dirty="0" err="1">
                <a:solidFill>
                  <a:srgbClr val="000000"/>
                </a:solidFill>
                <a:latin typeface="Josefin Sans"/>
                <a:ea typeface="Josefin Sans"/>
                <a:cs typeface="Josefin Sans"/>
                <a:sym typeface="Josefin Sans"/>
              </a:rPr>
              <a:t>không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có</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cơ</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chế</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giao</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dịch</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mạnh</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như</a:t>
            </a:r>
            <a:r>
              <a:rPr lang="en-US" sz="2548" dirty="0">
                <a:solidFill>
                  <a:srgbClr val="000000"/>
                </a:solidFill>
                <a:latin typeface="Josefin Sans"/>
                <a:ea typeface="Josefin Sans"/>
                <a:cs typeface="Josefin Sans"/>
                <a:sym typeface="Josefin Sans"/>
              </a:rPr>
              <a:t> SQL </a:t>
            </a:r>
            <a:r>
              <a:rPr lang="en-US" sz="2548" dirty="0" err="1">
                <a:solidFill>
                  <a:srgbClr val="000000"/>
                </a:solidFill>
                <a:latin typeface="Josefin Sans"/>
                <a:ea typeface="Josefin Sans"/>
                <a:cs typeface="Josefin Sans"/>
                <a:sym typeface="Josefin Sans"/>
              </a:rPr>
              <a:t>để</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đảm</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bảo</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cả</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hai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thao</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tác</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trên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được</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thực</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hiện</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đồng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thời</a:t>
            </a:r>
            <a:r>
              <a:rPr lang="en-US" sz="2548" dirty="0">
                <a:solidFill>
                  <a:srgbClr val="000000"/>
                </a:solidFill>
                <a:latin typeface="Josefin Sans"/>
                <a:ea typeface="Josefin Sans"/>
                <a:cs typeface="Josefin Sans"/>
                <a:sym typeface="Josefin Sans"/>
              </a:rPr>
              <a:t>.</a:t>
            </a:r>
          </a:p>
          <a:p>
            <a:pPr algn="l">
              <a:lnSpc>
                <a:spcPts val="3567"/>
              </a:lnSpc>
            </a:pPr>
            <a:r>
              <a:rPr lang="en-US" sz="2548" dirty="0" err="1">
                <a:solidFill>
                  <a:srgbClr val="000000"/>
                </a:solidFill>
                <a:latin typeface="Josefin Sans"/>
                <a:ea typeface="Josefin Sans"/>
                <a:cs typeface="Josefin Sans"/>
                <a:sym typeface="Josefin Sans"/>
              </a:rPr>
              <a:t>Nếu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có</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nhiều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máy</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chủ</a:t>
            </a:r>
            <a:r>
              <a:rPr lang="en-US" sz="2548" dirty="0">
                <a:solidFill>
                  <a:srgbClr val="000000"/>
                </a:solidFill>
                <a:latin typeface="Josefin Sans"/>
                <a:ea typeface="Josefin Sans"/>
                <a:cs typeface="Josefin Sans"/>
                <a:sym typeface="Josefin Sans"/>
              </a:rPr>
              <a:t> (replica set), </a:t>
            </a:r>
            <a:r>
              <a:rPr lang="en-US" sz="2548" dirty="0" err="1">
                <a:solidFill>
                  <a:srgbClr val="000000"/>
                </a:solidFill>
                <a:latin typeface="Josefin Sans"/>
                <a:ea typeface="Josefin Sans"/>
                <a:cs typeface="Josefin Sans"/>
                <a:sym typeface="Josefin Sans"/>
              </a:rPr>
              <a:t>có</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thể</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xảy</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ra</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tình</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trạng</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dữ</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liệu</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lỗi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thời</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có</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máy</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đã</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cập</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nhật</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có</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máy</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chưa</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cập</a:t>
            </a:r>
            <a:r>
              <a:rPr lang="en-US" sz="2548" dirty="0">
                <a:solidFill>
                  <a:srgbClr val="000000"/>
                </a:solidFill>
                <a:latin typeface="Josefin Sans"/>
                <a:ea typeface="Josefin Sans"/>
                <a:cs typeface="Josefin Sans"/>
                <a:sym typeface="Josefin Sans"/>
              </a:rPr>
              <a:t> </a:t>
            </a:r>
            <a:r>
              <a:rPr lang="en-US" sz="2548" dirty="0" err="1">
                <a:solidFill>
                  <a:srgbClr val="000000"/>
                </a:solidFill>
                <a:latin typeface="Josefin Sans"/>
                <a:ea typeface="Josefin Sans"/>
                <a:cs typeface="Josefin Sans"/>
                <a:sym typeface="Josefin Sans"/>
              </a:rPr>
              <a:t>nhật</a:t>
            </a:r>
            <a:r>
              <a:rPr lang="en-US" sz="2548" dirty="0">
                <a:solidFill>
                  <a:srgbClr val="000000"/>
                </a:solidFill>
                <a:latin typeface="Josefin Sans"/>
                <a:ea typeface="Josefin Sans"/>
                <a:cs typeface="Josefin Sans"/>
                <a:sym typeface="Josefin Sans"/>
              </a:rPr>
              <a:t>).</a:t>
            </a:r>
          </a:p>
          <a:p>
            <a:pPr algn="l">
              <a:lnSpc>
                <a:spcPts val="3567"/>
              </a:lnSpc>
            </a:pPr>
            <a:endParaRPr lang="en-US" sz="2548" dirty="0">
              <a:solidFill>
                <a:srgbClr val="000000"/>
              </a:solidFill>
              <a:latin typeface="Josefin Sans"/>
              <a:ea typeface="Josefin Sans"/>
              <a:cs typeface="Josefin Sans"/>
              <a:sym typeface="Josefin Sans"/>
            </a:endParaRPr>
          </a:p>
        </p:txBody>
      </p:sp>
      <p:sp>
        <p:nvSpPr>
          <p:cNvPr id="3" name="Freeform 3"/>
          <p:cNvSpPr/>
          <p:nvPr/>
        </p:nvSpPr>
        <p:spPr>
          <a:xfrm>
            <a:off x="14118478" y="796552"/>
            <a:ext cx="3708464" cy="4114800"/>
          </a:xfrm>
          <a:custGeom>
            <a:avLst/>
            <a:gdLst/>
            <a:ahLst/>
            <a:cxnLst/>
            <a:rect l="l" t="t" r="r" b="b"/>
            <a:pathLst>
              <a:path w="3708464" h="4114800">
                <a:moveTo>
                  <a:pt x="0" y="0"/>
                </a:moveTo>
                <a:lnTo>
                  <a:pt x="3708463" y="0"/>
                </a:lnTo>
                <a:lnTo>
                  <a:pt x="370846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118478" y="5416502"/>
            <a:ext cx="4099369" cy="4114800"/>
          </a:xfrm>
          <a:custGeom>
            <a:avLst/>
            <a:gdLst/>
            <a:ahLst/>
            <a:cxnLst/>
            <a:rect l="l" t="t" r="r" b="b"/>
            <a:pathLst>
              <a:path w="4099369" h="4114800">
                <a:moveTo>
                  <a:pt x="0" y="0"/>
                </a:moveTo>
                <a:lnTo>
                  <a:pt x="4099369" y="0"/>
                </a:lnTo>
                <a:lnTo>
                  <a:pt x="40993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762001" y="319287"/>
            <a:ext cx="6296566" cy="902170"/>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Josefin Sans"/>
                <a:ea typeface="Josefin Sans"/>
                <a:cs typeface="Josefin Sans"/>
                <a:sym typeface="Josefin Sans"/>
              </a:rPr>
              <a:t>Nhược</a:t>
            </a:r>
            <a:r>
              <a:rPr lang="en-US" sz="5199" dirty="0">
                <a:solidFill>
                  <a:srgbClr val="000000"/>
                </a:solidFill>
                <a:latin typeface="Josefin Sans"/>
                <a:ea typeface="Josefin Sans"/>
                <a:cs typeface="Josefin Sans"/>
                <a:sym typeface="Josefin Sans"/>
              </a:rPr>
              <a:t> </a:t>
            </a:r>
            <a:r>
              <a:rPr lang="en-US" sz="5199" dirty="0" err="1">
                <a:solidFill>
                  <a:srgbClr val="000000"/>
                </a:solidFill>
                <a:latin typeface="Josefin Sans"/>
                <a:ea typeface="Josefin Sans"/>
                <a:cs typeface="Josefin Sans"/>
                <a:sym typeface="Josefin Sans"/>
              </a:rPr>
              <a:t>điểm</a:t>
            </a:r>
            <a:r>
              <a:rPr lang="en-US" sz="5199" dirty="0">
                <a:solidFill>
                  <a:srgbClr val="000000"/>
                </a:solidFill>
                <a:latin typeface="Josefin Sans"/>
                <a:ea typeface="Josefin Sans"/>
                <a:cs typeface="Josefin Sans"/>
                <a:sym typeface="Josefin Sans"/>
              </a:rPr>
              <a:t> NoSQL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TextBox 2"/>
          <p:cNvSpPr txBox="1"/>
          <p:nvPr/>
        </p:nvSpPr>
        <p:spPr>
          <a:xfrm>
            <a:off x="452505" y="1901309"/>
            <a:ext cx="15292626" cy="2981907"/>
          </a:xfrm>
          <a:prstGeom prst="rect">
            <a:avLst/>
          </a:prstGeom>
        </p:spPr>
        <p:txBody>
          <a:bodyPr lIns="0" tIns="0" rIns="0" bIns="0" rtlCol="0" anchor="t">
            <a:spAutoFit/>
          </a:bodyPr>
          <a:lstStyle/>
          <a:p>
            <a:pPr algn="l">
              <a:lnSpc>
                <a:spcPts val="3861"/>
              </a:lnSpc>
            </a:pPr>
            <a:r>
              <a:rPr lang="en-US" sz="2757" b="1" dirty="0">
                <a:solidFill>
                  <a:srgbClr val="000000"/>
                </a:solidFill>
                <a:latin typeface="Josefin Sans Bold"/>
                <a:ea typeface="Josefin Sans Bold"/>
                <a:cs typeface="Josefin Sans Bold"/>
                <a:sym typeface="Josefin Sans Bold"/>
              </a:rPr>
              <a:t>2. </a:t>
            </a:r>
            <a:r>
              <a:rPr lang="en-US" sz="2757" b="1" dirty="0" err="1">
                <a:solidFill>
                  <a:srgbClr val="000000"/>
                </a:solidFill>
                <a:latin typeface="Josefin Sans Bold"/>
                <a:ea typeface="Josefin Sans Bold"/>
                <a:cs typeface="Josefin Sans Bold"/>
                <a:sym typeface="Josefin Sans Bold"/>
              </a:rPr>
              <a:t>Thiếu</a:t>
            </a:r>
            <a:r>
              <a:rPr lang="en-US" sz="2757" b="1" dirty="0">
                <a:solidFill>
                  <a:srgbClr val="000000"/>
                </a:solidFill>
                <a:latin typeface="Josefin Sans Bold"/>
                <a:ea typeface="Josefin Sans Bold"/>
                <a:cs typeface="Josefin Sans Bold"/>
                <a:sym typeface="Josefin Sans Bold"/>
              </a:rPr>
              <a:t> </a:t>
            </a:r>
            <a:r>
              <a:rPr lang="en-US" sz="2757" b="1" dirty="0" err="1">
                <a:solidFill>
                  <a:srgbClr val="000000"/>
                </a:solidFill>
                <a:latin typeface="Josefin Sans Bold"/>
                <a:ea typeface="Josefin Sans Bold"/>
                <a:cs typeface="Josefin Sans Bold"/>
                <a:sym typeface="Josefin Sans Bold"/>
              </a:rPr>
              <a:t>chuẩn</a:t>
            </a:r>
            <a:r>
              <a:rPr lang="en-US" sz="2757" b="1" dirty="0">
                <a:solidFill>
                  <a:srgbClr val="000000"/>
                </a:solidFill>
                <a:latin typeface="Josefin Sans Bold"/>
                <a:ea typeface="Josefin Sans Bold"/>
                <a:cs typeface="Josefin Sans Bold"/>
                <a:sym typeface="Josefin Sans Bold"/>
              </a:rPr>
              <a:t> </a:t>
            </a:r>
            <a:r>
              <a:rPr lang="en-US" sz="2757" b="1" dirty="0" err="1">
                <a:solidFill>
                  <a:srgbClr val="000000"/>
                </a:solidFill>
                <a:latin typeface="Josefin Sans Bold"/>
                <a:ea typeface="Josefin Sans Bold"/>
                <a:cs typeface="Josefin Sans Bold"/>
                <a:sym typeface="Josefin Sans Bold"/>
              </a:rPr>
              <a:t>hóa</a:t>
            </a:r>
            <a:r>
              <a:rPr lang="en-US" sz="2757" b="1" dirty="0">
                <a:solidFill>
                  <a:srgbClr val="000000"/>
                </a:solidFill>
                <a:latin typeface="Josefin Sans Bold"/>
                <a:ea typeface="Josefin Sans Bold"/>
                <a:cs typeface="Josefin Sans Bold"/>
                <a:sym typeface="Josefin Sans Bold"/>
              </a:rPr>
              <a:t> </a:t>
            </a:r>
            <a:r>
              <a:rPr lang="en-US" sz="2757" b="1" dirty="0" err="1">
                <a:solidFill>
                  <a:srgbClr val="000000"/>
                </a:solidFill>
                <a:latin typeface="Josefin Sans Bold"/>
                <a:ea typeface="Josefin Sans Bold"/>
                <a:cs typeface="Josefin Sans Bold"/>
                <a:sym typeface="Josefin Sans Bold"/>
              </a:rPr>
              <a:t>và</a:t>
            </a:r>
            <a:r>
              <a:rPr lang="en-US" sz="2757" b="1" dirty="0">
                <a:solidFill>
                  <a:srgbClr val="000000"/>
                </a:solidFill>
                <a:latin typeface="Josefin Sans Bold"/>
                <a:ea typeface="Josefin Sans Bold"/>
                <a:cs typeface="Josefin Sans Bold"/>
                <a:sym typeface="Josefin Sans Bold"/>
              </a:rPr>
              <a:t> </a:t>
            </a:r>
            <a:r>
              <a:rPr lang="en-US" sz="2757" b="1" dirty="0" err="1">
                <a:solidFill>
                  <a:srgbClr val="000000"/>
                </a:solidFill>
                <a:latin typeface="Josefin Sans Bold"/>
                <a:ea typeface="Josefin Sans Bold"/>
                <a:cs typeface="Josefin Sans Bold"/>
                <a:sym typeface="Josefin Sans Bold"/>
              </a:rPr>
              <a:t>hỗ</a:t>
            </a:r>
            <a:r>
              <a:rPr lang="en-US" sz="2757" b="1" dirty="0">
                <a:solidFill>
                  <a:srgbClr val="000000"/>
                </a:solidFill>
                <a:latin typeface="Josefin Sans Bold"/>
                <a:ea typeface="Josefin Sans Bold"/>
                <a:cs typeface="Josefin Sans Bold"/>
                <a:sym typeface="Josefin Sans Bold"/>
              </a:rPr>
              <a:t> </a:t>
            </a:r>
            <a:r>
              <a:rPr lang="en-US" sz="2757" b="1" dirty="0" err="1">
                <a:solidFill>
                  <a:srgbClr val="000000"/>
                </a:solidFill>
                <a:latin typeface="Josefin Sans Bold"/>
                <a:ea typeface="Josefin Sans Bold"/>
                <a:cs typeface="Josefin Sans Bold"/>
                <a:sym typeface="Josefin Sans Bold"/>
              </a:rPr>
              <a:t>trợ</a:t>
            </a:r>
            <a:r>
              <a:rPr lang="en-US" sz="2757" b="1" dirty="0">
                <a:solidFill>
                  <a:srgbClr val="000000"/>
                </a:solidFill>
                <a:latin typeface="Josefin Sans Bold"/>
                <a:ea typeface="Josefin Sans Bold"/>
                <a:cs typeface="Josefin Sans Bold"/>
                <a:sym typeface="Josefin Sans Bold"/>
              </a:rPr>
              <a:t> </a:t>
            </a:r>
            <a:r>
              <a:rPr lang="en-US" sz="2757" b="1" dirty="0" err="1">
                <a:solidFill>
                  <a:srgbClr val="000000"/>
                </a:solidFill>
                <a:latin typeface="Josefin Sans Bold"/>
                <a:ea typeface="Josefin Sans Bold"/>
                <a:cs typeface="Josefin Sans Bold"/>
                <a:sym typeface="Josefin Sans Bold"/>
              </a:rPr>
              <a:t>giao</a:t>
            </a:r>
            <a:r>
              <a:rPr lang="en-US" sz="2757" b="1" dirty="0">
                <a:solidFill>
                  <a:srgbClr val="000000"/>
                </a:solidFill>
                <a:latin typeface="Josefin Sans Bold"/>
                <a:ea typeface="Josefin Sans Bold"/>
                <a:cs typeface="Josefin Sans Bold"/>
                <a:sym typeface="Josefin Sans Bold"/>
              </a:rPr>
              <a:t> </a:t>
            </a:r>
            <a:r>
              <a:rPr lang="en-US" sz="2757" b="1" dirty="0" err="1">
                <a:solidFill>
                  <a:srgbClr val="000000"/>
                </a:solidFill>
                <a:latin typeface="Josefin Sans Bold"/>
                <a:ea typeface="Josefin Sans Bold"/>
                <a:cs typeface="Josefin Sans Bold"/>
                <a:sym typeface="Josefin Sans Bold"/>
              </a:rPr>
              <a:t>dịch</a:t>
            </a:r>
            <a:r>
              <a:rPr lang="en-US" sz="2757" b="1" dirty="0">
                <a:solidFill>
                  <a:srgbClr val="000000"/>
                </a:solidFill>
                <a:latin typeface="Josefin Sans Bold"/>
                <a:ea typeface="Josefin Sans Bold"/>
                <a:cs typeface="Josefin Sans Bold"/>
                <a:sym typeface="Josefin Sans Bold"/>
              </a:rPr>
              <a:t> </a:t>
            </a:r>
            <a:r>
              <a:rPr lang="en-US" sz="2757" b="1" dirty="0" err="1">
                <a:solidFill>
                  <a:srgbClr val="000000"/>
                </a:solidFill>
                <a:latin typeface="Josefin Sans Bold"/>
                <a:ea typeface="Josefin Sans Bold"/>
                <a:cs typeface="Josefin Sans Bold"/>
                <a:sym typeface="Josefin Sans Bold"/>
              </a:rPr>
              <a:t>hạn</a:t>
            </a:r>
            <a:r>
              <a:rPr lang="en-US" sz="2757" b="1" dirty="0">
                <a:solidFill>
                  <a:srgbClr val="000000"/>
                </a:solidFill>
                <a:latin typeface="Josefin Sans Bold"/>
                <a:ea typeface="Josefin Sans Bold"/>
                <a:cs typeface="Josefin Sans Bold"/>
                <a:sym typeface="Josefin Sans Bold"/>
              </a:rPr>
              <a:t> </a:t>
            </a:r>
            <a:r>
              <a:rPr lang="en-US" sz="2757" b="1" dirty="0" err="1">
                <a:solidFill>
                  <a:srgbClr val="000000"/>
                </a:solidFill>
                <a:latin typeface="Josefin Sans Bold"/>
                <a:ea typeface="Josefin Sans Bold"/>
                <a:cs typeface="Josefin Sans Bold"/>
                <a:sym typeface="Josefin Sans Bold"/>
              </a:rPr>
              <a:t>chế</a:t>
            </a:r>
            <a:endParaRPr lang="en-US" sz="2757" b="1" dirty="0">
              <a:solidFill>
                <a:srgbClr val="000000"/>
              </a:solidFill>
              <a:latin typeface="Josefin Sans Bold"/>
              <a:ea typeface="Josefin Sans Bold"/>
              <a:cs typeface="Josefin Sans Bold"/>
              <a:sym typeface="Josefin Sans Bold"/>
            </a:endParaRPr>
          </a:p>
          <a:p>
            <a:pPr marL="595450" lvl="1" indent="-297725" algn="l">
              <a:lnSpc>
                <a:spcPts val="3861"/>
              </a:lnSpc>
              <a:buFont typeface="Arial"/>
              <a:buChar char="•"/>
            </a:pPr>
            <a:r>
              <a:rPr lang="en-US" sz="2757" dirty="0" err="1">
                <a:solidFill>
                  <a:srgbClr val="000000"/>
                </a:solidFill>
                <a:latin typeface="Josefin Sans"/>
                <a:ea typeface="Josefin Sans"/>
                <a:cs typeface="Josefin Sans"/>
                <a:sym typeface="Josefin Sans"/>
              </a:rPr>
              <a:t>Không</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hỗ</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trợ</a:t>
            </a:r>
            <a:r>
              <a:rPr lang="en-US" sz="2757" dirty="0">
                <a:solidFill>
                  <a:srgbClr val="000000"/>
                </a:solidFill>
                <a:latin typeface="Josefin Sans"/>
                <a:ea typeface="Josefin Sans"/>
                <a:cs typeface="Josefin Sans"/>
                <a:sym typeface="Josefin Sans"/>
              </a:rPr>
              <a:t> ACID </a:t>
            </a:r>
            <a:r>
              <a:rPr lang="en-US" sz="2757" dirty="0" err="1">
                <a:solidFill>
                  <a:srgbClr val="000000"/>
                </a:solidFill>
                <a:latin typeface="Josefin Sans"/>
                <a:ea typeface="Josefin Sans"/>
                <a:cs typeface="Josefin Sans"/>
                <a:sym typeface="Josefin Sans"/>
              </a:rPr>
              <a:t>mạnh</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mẽ</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như</a:t>
            </a:r>
            <a:r>
              <a:rPr lang="en-US" sz="2757" dirty="0">
                <a:solidFill>
                  <a:srgbClr val="000000"/>
                </a:solidFill>
                <a:latin typeface="Josefin Sans"/>
                <a:ea typeface="Josefin Sans"/>
                <a:cs typeface="Josefin Sans"/>
                <a:sym typeface="Josefin Sans"/>
              </a:rPr>
              <a:t> SQL, </a:t>
            </a:r>
            <a:r>
              <a:rPr lang="en-US" sz="2757" dirty="0" err="1">
                <a:solidFill>
                  <a:srgbClr val="000000"/>
                </a:solidFill>
                <a:latin typeface="Josefin Sans"/>
                <a:ea typeface="Josefin Sans"/>
                <a:cs typeface="Josefin Sans"/>
                <a:sym typeface="Josefin Sans"/>
              </a:rPr>
              <a:t>khiến</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các</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giao</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dịch</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nhiều</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bước</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trở</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nên</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khó</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thực</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hiện</a:t>
            </a:r>
            <a:r>
              <a:rPr lang="en-US" sz="2757" dirty="0">
                <a:solidFill>
                  <a:srgbClr val="000000"/>
                </a:solidFill>
                <a:latin typeface="Josefin Sans"/>
                <a:ea typeface="Josefin Sans"/>
                <a:cs typeface="Josefin Sans"/>
                <a:sym typeface="Josefin Sans"/>
              </a:rPr>
              <a:t>.</a:t>
            </a:r>
          </a:p>
          <a:p>
            <a:pPr marL="595450" lvl="1" indent="-297725" algn="l">
              <a:lnSpc>
                <a:spcPts val="3861"/>
              </a:lnSpc>
              <a:buFont typeface="Arial"/>
              <a:buChar char="•"/>
            </a:pPr>
            <a:r>
              <a:rPr lang="en-US" sz="2757" dirty="0" err="1">
                <a:solidFill>
                  <a:srgbClr val="000000"/>
                </a:solidFill>
                <a:latin typeface="Josefin Sans"/>
                <a:ea typeface="Josefin Sans"/>
                <a:cs typeface="Josefin Sans"/>
                <a:sym typeface="Josefin Sans"/>
              </a:rPr>
              <a:t>Một</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số</a:t>
            </a:r>
            <a:r>
              <a:rPr lang="en-US" sz="2757" dirty="0">
                <a:solidFill>
                  <a:srgbClr val="000000"/>
                </a:solidFill>
                <a:latin typeface="Josefin Sans"/>
                <a:ea typeface="Josefin Sans"/>
                <a:cs typeface="Josefin Sans"/>
                <a:sym typeface="Josefin Sans"/>
              </a:rPr>
              <a:t> NoSQL </a:t>
            </a:r>
            <a:r>
              <a:rPr lang="en-US" sz="2757" dirty="0" err="1">
                <a:solidFill>
                  <a:srgbClr val="000000"/>
                </a:solidFill>
                <a:latin typeface="Josefin Sans"/>
                <a:ea typeface="Josefin Sans"/>
                <a:cs typeface="Josefin Sans"/>
                <a:sym typeface="Josefin Sans"/>
              </a:rPr>
              <a:t>như</a:t>
            </a:r>
            <a:r>
              <a:rPr lang="en-US" sz="2757" dirty="0">
                <a:solidFill>
                  <a:srgbClr val="000000"/>
                </a:solidFill>
                <a:latin typeface="Josefin Sans"/>
                <a:ea typeface="Josefin Sans"/>
                <a:cs typeface="Josefin Sans"/>
                <a:sym typeface="Josefin Sans"/>
              </a:rPr>
              <a:t> MongoDB </a:t>
            </a:r>
            <a:r>
              <a:rPr lang="en-US" sz="2757" dirty="0" err="1">
                <a:solidFill>
                  <a:srgbClr val="000000"/>
                </a:solidFill>
                <a:latin typeface="Josefin Sans"/>
                <a:ea typeface="Josefin Sans"/>
                <a:cs typeface="Josefin Sans"/>
                <a:sym typeface="Josefin Sans"/>
              </a:rPr>
              <a:t>có</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hỗ</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trợ</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giao</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dịch</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nhưng</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vẫn</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chưa</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tối</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ưu</a:t>
            </a:r>
            <a:r>
              <a:rPr lang="en-US" sz="2757" dirty="0">
                <a:solidFill>
                  <a:srgbClr val="000000"/>
                </a:solidFill>
                <a:latin typeface="Josefin Sans"/>
                <a:ea typeface="Josefin Sans"/>
                <a:cs typeface="Josefin Sans"/>
                <a:sym typeface="Josefin Sans"/>
              </a:rPr>
              <a:t> </a:t>
            </a:r>
            <a:r>
              <a:rPr lang="en-US" sz="2757" dirty="0" err="1">
                <a:solidFill>
                  <a:srgbClr val="000000"/>
                </a:solidFill>
                <a:latin typeface="Josefin Sans"/>
                <a:ea typeface="Josefin Sans"/>
                <a:cs typeface="Josefin Sans"/>
                <a:sym typeface="Josefin Sans"/>
              </a:rPr>
              <a:t>như</a:t>
            </a:r>
            <a:r>
              <a:rPr lang="en-US" sz="2757" dirty="0">
                <a:solidFill>
                  <a:srgbClr val="000000"/>
                </a:solidFill>
                <a:latin typeface="Josefin Sans"/>
                <a:ea typeface="Josefin Sans"/>
                <a:cs typeface="Josefin Sans"/>
                <a:sym typeface="Josefin Sans"/>
              </a:rPr>
              <a:t> SQL.</a:t>
            </a:r>
          </a:p>
          <a:p>
            <a:pPr marL="595450" lvl="1" indent="-297725" algn="l">
              <a:lnSpc>
                <a:spcPts val="3861"/>
              </a:lnSpc>
              <a:buFont typeface="Arial"/>
              <a:buChar char="•"/>
            </a:pPr>
            <a:endParaRPr lang="en-US" sz="2757" dirty="0">
              <a:solidFill>
                <a:srgbClr val="000000"/>
              </a:solidFill>
              <a:latin typeface="Josefin Sans"/>
              <a:ea typeface="Josefin Sans"/>
              <a:cs typeface="Josefin Sans"/>
              <a:sym typeface="Josefin Sans"/>
            </a:endParaRPr>
          </a:p>
          <a:p>
            <a:pPr algn="l">
              <a:lnSpc>
                <a:spcPts val="3861"/>
              </a:lnSpc>
            </a:pPr>
            <a:endParaRPr lang="en-US" sz="2757" dirty="0">
              <a:solidFill>
                <a:srgbClr val="000000"/>
              </a:solidFill>
              <a:latin typeface="Josefin Sans"/>
              <a:ea typeface="Josefin Sans"/>
              <a:cs typeface="Josefin Sans"/>
              <a:sym typeface="Josefin Sans"/>
            </a:endParaRPr>
          </a:p>
        </p:txBody>
      </p:sp>
      <p:sp>
        <p:nvSpPr>
          <p:cNvPr id="3" name="TextBox 3"/>
          <p:cNvSpPr txBox="1"/>
          <p:nvPr/>
        </p:nvSpPr>
        <p:spPr>
          <a:xfrm>
            <a:off x="452505" y="4152900"/>
            <a:ext cx="14101695" cy="5216749"/>
          </a:xfrm>
          <a:prstGeom prst="rect">
            <a:avLst/>
          </a:prstGeom>
        </p:spPr>
        <p:txBody>
          <a:bodyPr wrap="square" lIns="0" tIns="0" rIns="0" bIns="0" rtlCol="0" anchor="t">
            <a:spAutoFit/>
          </a:bodyPr>
          <a:lstStyle/>
          <a:p>
            <a:pPr algn="l">
              <a:lnSpc>
                <a:spcPts val="3406"/>
              </a:lnSpc>
            </a:pPr>
            <a:r>
              <a:rPr lang="en-US" sz="2432" b="1" dirty="0">
                <a:solidFill>
                  <a:srgbClr val="000000"/>
                </a:solidFill>
                <a:latin typeface="Josefin Sans Bold"/>
                <a:ea typeface="Josefin Sans Bold"/>
                <a:cs typeface="Josefin Sans Bold"/>
                <a:sym typeface="Josefin Sans Bold"/>
              </a:rPr>
              <a:t>3. </a:t>
            </a:r>
            <a:r>
              <a:rPr lang="en-US" sz="2432" b="1" dirty="0" err="1">
                <a:solidFill>
                  <a:srgbClr val="000000"/>
                </a:solidFill>
                <a:latin typeface="Josefin Sans Bold"/>
                <a:ea typeface="Josefin Sans Bold"/>
                <a:cs typeface="Josefin Sans Bold"/>
                <a:sym typeface="Josefin Sans Bold"/>
              </a:rPr>
              <a:t>Hỗ</a:t>
            </a:r>
            <a:r>
              <a:rPr lang="en-US" sz="2432" b="1" dirty="0">
                <a:solidFill>
                  <a:srgbClr val="000000"/>
                </a:solidFill>
                <a:latin typeface="Josefin Sans Bold"/>
                <a:ea typeface="Josefin Sans Bold"/>
                <a:cs typeface="Josefin Sans Bold"/>
                <a:sym typeface="Josefin Sans Bold"/>
              </a:rPr>
              <a:t> </a:t>
            </a:r>
            <a:r>
              <a:rPr lang="en-US" sz="2432" b="1" dirty="0" err="1">
                <a:solidFill>
                  <a:srgbClr val="000000"/>
                </a:solidFill>
                <a:latin typeface="Josefin Sans Bold"/>
                <a:ea typeface="Josefin Sans Bold"/>
                <a:cs typeface="Josefin Sans Bold"/>
                <a:sym typeface="Josefin Sans Bold"/>
              </a:rPr>
              <a:t>trợ</a:t>
            </a:r>
            <a:r>
              <a:rPr lang="en-US" sz="2432" b="1" dirty="0">
                <a:solidFill>
                  <a:srgbClr val="000000"/>
                </a:solidFill>
                <a:latin typeface="Josefin Sans Bold"/>
                <a:ea typeface="Josefin Sans Bold"/>
                <a:cs typeface="Josefin Sans Bold"/>
                <a:sym typeface="Josefin Sans Bold"/>
              </a:rPr>
              <a:t> </a:t>
            </a:r>
            <a:r>
              <a:rPr lang="en-US" sz="2432" b="1" dirty="0" err="1">
                <a:solidFill>
                  <a:srgbClr val="000000"/>
                </a:solidFill>
                <a:latin typeface="Josefin Sans Bold"/>
                <a:ea typeface="Josefin Sans Bold"/>
                <a:cs typeface="Josefin Sans Bold"/>
                <a:sym typeface="Josefin Sans Bold"/>
              </a:rPr>
              <a:t>truy</a:t>
            </a:r>
            <a:r>
              <a:rPr lang="en-US" sz="2432" b="1" dirty="0">
                <a:solidFill>
                  <a:srgbClr val="000000"/>
                </a:solidFill>
                <a:latin typeface="Josefin Sans Bold"/>
                <a:ea typeface="Josefin Sans Bold"/>
                <a:cs typeface="Josefin Sans Bold"/>
                <a:sym typeface="Josefin Sans Bold"/>
              </a:rPr>
              <a:t> </a:t>
            </a:r>
            <a:r>
              <a:rPr lang="en-US" sz="2432" b="1" dirty="0" err="1">
                <a:solidFill>
                  <a:srgbClr val="000000"/>
                </a:solidFill>
                <a:latin typeface="Josefin Sans Bold"/>
                <a:ea typeface="Josefin Sans Bold"/>
                <a:cs typeface="Josefin Sans Bold"/>
                <a:sym typeface="Josefin Sans Bold"/>
              </a:rPr>
              <a:t>vấn</a:t>
            </a:r>
            <a:r>
              <a:rPr lang="en-US" sz="2432" b="1" dirty="0">
                <a:solidFill>
                  <a:srgbClr val="000000"/>
                </a:solidFill>
                <a:latin typeface="Josefin Sans Bold"/>
                <a:ea typeface="Josefin Sans Bold"/>
                <a:cs typeface="Josefin Sans Bold"/>
                <a:sym typeface="Josefin Sans Bold"/>
              </a:rPr>
              <a:t> </a:t>
            </a:r>
            <a:r>
              <a:rPr lang="en-US" sz="2432" b="1" dirty="0" err="1">
                <a:solidFill>
                  <a:srgbClr val="000000"/>
                </a:solidFill>
                <a:latin typeface="Josefin Sans Bold"/>
                <a:ea typeface="Josefin Sans Bold"/>
                <a:cs typeface="Josefin Sans Bold"/>
                <a:sym typeface="Josefin Sans Bold"/>
              </a:rPr>
              <a:t>phức</a:t>
            </a:r>
            <a:r>
              <a:rPr lang="en-US" sz="2432" b="1" dirty="0">
                <a:solidFill>
                  <a:srgbClr val="000000"/>
                </a:solidFill>
                <a:latin typeface="Josefin Sans Bold"/>
                <a:ea typeface="Josefin Sans Bold"/>
                <a:cs typeface="Josefin Sans Bold"/>
                <a:sym typeface="Josefin Sans Bold"/>
              </a:rPr>
              <a:t> </a:t>
            </a:r>
            <a:r>
              <a:rPr lang="en-US" sz="2432" b="1" dirty="0" err="1">
                <a:solidFill>
                  <a:srgbClr val="000000"/>
                </a:solidFill>
                <a:latin typeface="Josefin Sans Bold"/>
                <a:ea typeface="Josefin Sans Bold"/>
                <a:cs typeface="Josefin Sans Bold"/>
                <a:sym typeface="Josefin Sans Bold"/>
              </a:rPr>
              <a:t>tạp</a:t>
            </a:r>
            <a:r>
              <a:rPr lang="en-US" sz="2432" b="1" dirty="0">
                <a:solidFill>
                  <a:srgbClr val="000000"/>
                </a:solidFill>
                <a:latin typeface="Josefin Sans Bold"/>
                <a:ea typeface="Josefin Sans Bold"/>
                <a:cs typeface="Josefin Sans Bold"/>
                <a:sym typeface="Josefin Sans Bold"/>
              </a:rPr>
              <a:t> </a:t>
            </a:r>
            <a:r>
              <a:rPr lang="en-US" sz="2432" b="1" dirty="0" err="1">
                <a:solidFill>
                  <a:srgbClr val="000000"/>
                </a:solidFill>
                <a:latin typeface="Josefin Sans Bold"/>
                <a:ea typeface="Josefin Sans Bold"/>
                <a:cs typeface="Josefin Sans Bold"/>
                <a:sym typeface="Josefin Sans Bold"/>
              </a:rPr>
              <a:t>kém</a:t>
            </a:r>
            <a:endParaRPr lang="en-US" sz="2432" b="1" dirty="0">
              <a:solidFill>
                <a:srgbClr val="000000"/>
              </a:solidFill>
              <a:latin typeface="Josefin Sans Bold"/>
              <a:ea typeface="Josefin Sans Bold"/>
              <a:cs typeface="Josefin Sans Bold"/>
              <a:sym typeface="Josefin Sans Bold"/>
            </a:endParaRPr>
          </a:p>
          <a:p>
            <a:pPr marL="525260" lvl="1" indent="-262630" algn="l">
              <a:lnSpc>
                <a:spcPts val="3406"/>
              </a:lnSpc>
              <a:buFont typeface="Arial"/>
              <a:buChar char="•"/>
            </a:pPr>
            <a:r>
              <a:rPr lang="en-US" sz="2432" dirty="0" err="1">
                <a:solidFill>
                  <a:srgbClr val="000000"/>
                </a:solidFill>
                <a:latin typeface="Josefin Sans"/>
                <a:ea typeface="Josefin Sans"/>
                <a:cs typeface="Josefin Sans"/>
                <a:sym typeface="Josefin Sans"/>
              </a:rPr>
              <a:t>Không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có</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chuẩn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ngôn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ngữ</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truy</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vấn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thống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nhất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như</a:t>
            </a:r>
            <a:r>
              <a:rPr lang="en-US" sz="2432" dirty="0">
                <a:solidFill>
                  <a:srgbClr val="000000"/>
                </a:solidFill>
                <a:latin typeface="Josefin Sans"/>
                <a:ea typeface="Josefin Sans"/>
                <a:cs typeface="Josefin Sans"/>
                <a:sym typeface="Josefin Sans"/>
              </a:rPr>
              <a:t> SQL.</a:t>
            </a:r>
          </a:p>
          <a:p>
            <a:pPr marL="525260" lvl="1" indent="-262630" algn="l">
              <a:lnSpc>
                <a:spcPts val="3406"/>
              </a:lnSpc>
              <a:buFont typeface="Arial"/>
              <a:buChar char="•"/>
            </a:pPr>
            <a:r>
              <a:rPr lang="en-US" sz="2432" dirty="0" err="1">
                <a:solidFill>
                  <a:srgbClr val="000000"/>
                </a:solidFill>
                <a:latin typeface="Josefin Sans"/>
                <a:ea typeface="Josefin Sans"/>
                <a:cs typeface="Josefin Sans"/>
                <a:sym typeface="Josefin Sans"/>
              </a:rPr>
              <a:t>Không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hỗ</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trợ</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tốt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việc</a:t>
            </a:r>
            <a:r>
              <a:rPr lang="en-US" sz="2432" dirty="0">
                <a:solidFill>
                  <a:srgbClr val="000000"/>
                </a:solidFill>
                <a:latin typeface="Josefin Sans"/>
                <a:ea typeface="Josefin Sans"/>
                <a:cs typeface="Josefin Sans"/>
                <a:sym typeface="Josefin Sans"/>
              </a:rPr>
              <a:t> JOIN </a:t>
            </a:r>
            <a:r>
              <a:rPr lang="en-US" sz="2432" dirty="0" err="1">
                <a:solidFill>
                  <a:srgbClr val="000000"/>
                </a:solidFill>
                <a:latin typeface="Josefin Sans"/>
                <a:ea typeface="Josefin Sans"/>
                <a:cs typeface="Josefin Sans"/>
                <a:sym typeface="Josefin Sans"/>
              </a:rPr>
              <a:t>giữa</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nhiều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bảng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vì</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thường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là</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thiết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kế</a:t>
            </a:r>
            <a:r>
              <a:rPr lang="en-US" sz="2432" dirty="0">
                <a:solidFill>
                  <a:srgbClr val="000000"/>
                </a:solidFill>
                <a:latin typeface="Josefin Sans"/>
                <a:ea typeface="Josefin Sans"/>
                <a:cs typeface="Josefin Sans"/>
                <a:sym typeface="Josefin Sans"/>
              </a:rPr>
              <a:t> phi </a:t>
            </a:r>
            <a:r>
              <a:rPr lang="en-US" sz="2432" dirty="0" err="1">
                <a:solidFill>
                  <a:srgbClr val="000000"/>
                </a:solidFill>
                <a:latin typeface="Josefin Sans"/>
                <a:ea typeface="Josefin Sans"/>
                <a:cs typeface="Josefin Sans"/>
                <a:sym typeface="Josefin Sans"/>
              </a:rPr>
              <a:t>quan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hệ</a:t>
            </a:r>
            <a:r>
              <a:rPr lang="en-US" sz="2432" dirty="0">
                <a:solidFill>
                  <a:srgbClr val="000000"/>
                </a:solidFill>
                <a:latin typeface="Josefin Sans"/>
                <a:ea typeface="Josefin Sans"/>
                <a:cs typeface="Josefin Sans"/>
                <a:sym typeface="Josefin Sans"/>
              </a:rPr>
              <a:t>).</a:t>
            </a:r>
          </a:p>
          <a:p>
            <a:pPr marL="525260" lvl="1" indent="-262630" algn="l">
              <a:lnSpc>
                <a:spcPts val="3406"/>
              </a:lnSpc>
              <a:buFont typeface="Arial"/>
              <a:buChar char="•"/>
            </a:pPr>
            <a:r>
              <a:rPr lang="en-US" sz="2432" dirty="0" err="1">
                <a:solidFill>
                  <a:srgbClr val="000000"/>
                </a:solidFill>
                <a:latin typeface="Josefin Sans"/>
                <a:ea typeface="Josefin Sans"/>
                <a:cs typeface="Josefin Sans"/>
                <a:sym typeface="Josefin Sans"/>
              </a:rPr>
              <a:t>Nếu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muốn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truy</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vấn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phức</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tạp</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có</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thể</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phải</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viết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mã</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xử</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lý</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nhiều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hơn</a:t>
            </a:r>
            <a:r>
              <a:rPr lang="en-US" sz="2432" dirty="0">
                <a:solidFill>
                  <a:srgbClr val="000000"/>
                </a:solidFill>
                <a:latin typeface="Josefin Sans"/>
                <a:ea typeface="Josefin Sans"/>
                <a:cs typeface="Josefin Sans"/>
                <a:sym typeface="Josefin Sans"/>
              </a:rPr>
              <a:t> so </a:t>
            </a:r>
            <a:r>
              <a:rPr lang="en-US" sz="2432" dirty="0" err="1">
                <a:solidFill>
                  <a:srgbClr val="000000"/>
                </a:solidFill>
                <a:latin typeface="Josefin Sans"/>
                <a:ea typeface="Josefin Sans"/>
                <a:cs typeface="Josefin Sans"/>
                <a:sym typeface="Josefin Sans"/>
              </a:rPr>
              <a:t>với</a:t>
            </a:r>
            <a:r>
              <a:rPr lang="en-US" sz="2432" dirty="0">
                <a:solidFill>
                  <a:srgbClr val="000000"/>
                </a:solidFill>
                <a:latin typeface="Josefin Sans"/>
                <a:ea typeface="Josefin Sans"/>
                <a:cs typeface="Josefin Sans"/>
                <a:sym typeface="Josefin Sans"/>
              </a:rPr>
              <a:t> SQL.</a:t>
            </a:r>
          </a:p>
          <a:p>
            <a:pPr algn="l">
              <a:lnSpc>
                <a:spcPts val="3406"/>
              </a:lnSpc>
            </a:pPr>
            <a:r>
              <a:rPr lang="en-US" sz="2432" b="1" dirty="0" err="1">
                <a:solidFill>
                  <a:srgbClr val="000000"/>
                </a:solidFill>
                <a:latin typeface="Josefin Sans Bold"/>
                <a:ea typeface="Josefin Sans Bold"/>
                <a:cs typeface="Josefin Sans Bold"/>
                <a:sym typeface="Josefin Sans Bold"/>
              </a:rPr>
              <a:t>Ví</a:t>
            </a:r>
            <a:r>
              <a:rPr lang="en-US" sz="2432" b="1" dirty="0">
                <a:solidFill>
                  <a:srgbClr val="000000"/>
                </a:solidFill>
                <a:latin typeface="Josefin Sans Bold"/>
                <a:ea typeface="Josefin Sans Bold"/>
                <a:cs typeface="Josefin Sans Bold"/>
                <a:sym typeface="Josefin Sans Bold"/>
              </a:rPr>
              <a:t> </a:t>
            </a:r>
            <a:r>
              <a:rPr lang="en-US" sz="2432" b="1" dirty="0" err="1">
                <a:solidFill>
                  <a:srgbClr val="000000"/>
                </a:solidFill>
                <a:latin typeface="Josefin Sans Bold"/>
                <a:ea typeface="Josefin Sans Bold"/>
                <a:cs typeface="Josefin Sans Bold"/>
                <a:sym typeface="Josefin Sans Bold"/>
              </a:rPr>
              <a:t>dụ</a:t>
            </a:r>
            <a:r>
              <a:rPr lang="en-US" sz="2432" dirty="0">
                <a:solidFill>
                  <a:srgbClr val="000000"/>
                </a:solidFill>
                <a:latin typeface="Josefin Sans"/>
                <a:ea typeface="Josefin Sans"/>
                <a:cs typeface="Josefin Sans"/>
                <a:sym typeface="Josefin Sans"/>
              </a:rPr>
              <a:t>: </a:t>
            </a:r>
          </a:p>
          <a:p>
            <a:pPr algn="l">
              <a:lnSpc>
                <a:spcPts val="3406"/>
              </a:lnSpc>
            </a:pPr>
            <a:r>
              <a:rPr lang="en-US" sz="2432" dirty="0" err="1">
                <a:solidFill>
                  <a:srgbClr val="000000"/>
                </a:solidFill>
                <a:latin typeface="Josefin Sans"/>
                <a:ea typeface="Josefin Sans"/>
                <a:cs typeface="Josefin Sans"/>
                <a:sym typeface="Josefin Sans"/>
              </a:rPr>
              <a:t>Bạn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có</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một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hệ</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thống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mạng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xã</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hội</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sử</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dụng</a:t>
            </a:r>
            <a:r>
              <a:rPr lang="en-US" sz="2432" dirty="0">
                <a:solidFill>
                  <a:srgbClr val="000000"/>
                </a:solidFill>
                <a:latin typeface="Josefin Sans"/>
                <a:ea typeface="Josefin Sans"/>
                <a:cs typeface="Josefin Sans"/>
                <a:sym typeface="Josefin Sans"/>
              </a:rPr>
              <a:t> Cassandra </a:t>
            </a:r>
            <a:r>
              <a:rPr lang="en-US" sz="2432" dirty="0" err="1">
                <a:solidFill>
                  <a:srgbClr val="000000"/>
                </a:solidFill>
                <a:latin typeface="Josefin Sans"/>
                <a:ea typeface="Josefin Sans"/>
                <a:cs typeface="Josefin Sans"/>
                <a:sym typeface="Josefin Sans"/>
              </a:rPr>
              <a:t>để</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lưu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trữ</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bài</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viết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và</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bình</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luận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Bạn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muốn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tìm</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tất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cả</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các</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bài</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viết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có</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hơn</a:t>
            </a:r>
            <a:r>
              <a:rPr lang="en-US" sz="2432" dirty="0">
                <a:solidFill>
                  <a:srgbClr val="000000"/>
                </a:solidFill>
                <a:latin typeface="Josefin Sans"/>
                <a:ea typeface="Josefin Sans"/>
                <a:cs typeface="Josefin Sans"/>
                <a:sym typeface="Josefin Sans"/>
              </a:rPr>
              <a:t> 100 </a:t>
            </a:r>
            <a:r>
              <a:rPr lang="en-US" sz="2432" dirty="0" err="1">
                <a:solidFill>
                  <a:srgbClr val="000000"/>
                </a:solidFill>
                <a:latin typeface="Josefin Sans"/>
                <a:ea typeface="Josefin Sans"/>
                <a:cs typeface="Josefin Sans"/>
                <a:sym typeface="Josefin Sans"/>
              </a:rPr>
              <a:t>lượt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thích</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và</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có</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bình</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luận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trong</a:t>
            </a:r>
            <a:r>
              <a:rPr lang="en-US" sz="2432" dirty="0">
                <a:solidFill>
                  <a:srgbClr val="000000"/>
                </a:solidFill>
                <a:latin typeface="Josefin Sans"/>
                <a:ea typeface="Josefin Sans"/>
                <a:cs typeface="Josefin Sans"/>
                <a:sym typeface="Josefin Sans"/>
              </a:rPr>
              <a:t> 24 </a:t>
            </a:r>
            <a:r>
              <a:rPr lang="en-US" sz="2432" dirty="0" err="1">
                <a:solidFill>
                  <a:srgbClr val="000000"/>
                </a:solidFill>
                <a:latin typeface="Josefin Sans"/>
                <a:ea typeface="Josefin Sans"/>
                <a:cs typeface="Josefin Sans"/>
                <a:sym typeface="Josefin Sans"/>
              </a:rPr>
              <a:t>giờ</a:t>
            </a:r>
            <a:r>
              <a:rPr lang="en-US" sz="2432" dirty="0">
                <a:solidFill>
                  <a:srgbClr val="000000"/>
                </a:solidFill>
                <a:latin typeface="Josefin Sans"/>
                <a:ea typeface="Josefin Sans"/>
                <a:cs typeface="Josefin Sans"/>
                <a:sym typeface="Josefin Sans"/>
              </a:rPr>
              <a:t> qua.</a:t>
            </a:r>
          </a:p>
          <a:p>
            <a:pPr algn="l">
              <a:lnSpc>
                <a:spcPts val="3406"/>
              </a:lnSpc>
            </a:pPr>
            <a:r>
              <a:rPr lang="en-US" sz="2432" dirty="0" err="1">
                <a:solidFill>
                  <a:srgbClr val="000000"/>
                </a:solidFill>
                <a:latin typeface="Josefin Sans"/>
                <a:ea typeface="Josefin Sans"/>
                <a:cs typeface="Josefin Sans"/>
                <a:sym typeface="Josefin Sans"/>
              </a:rPr>
              <a:t>Vấn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đề</a:t>
            </a:r>
            <a:r>
              <a:rPr lang="en-US" sz="2432" dirty="0">
                <a:solidFill>
                  <a:srgbClr val="000000"/>
                </a:solidFill>
                <a:latin typeface="Josefin Sans"/>
                <a:ea typeface="Josefin Sans"/>
                <a:cs typeface="Josefin Sans"/>
                <a:sym typeface="Josefin Sans"/>
              </a:rPr>
              <a:t>:</a:t>
            </a:r>
          </a:p>
          <a:p>
            <a:pPr algn="l">
              <a:lnSpc>
                <a:spcPts val="3406"/>
              </a:lnSpc>
            </a:pPr>
            <a:r>
              <a:rPr lang="en-US" sz="2432" dirty="0">
                <a:solidFill>
                  <a:srgbClr val="000000"/>
                </a:solidFill>
                <a:latin typeface="Josefin Sans"/>
                <a:ea typeface="Josefin Sans"/>
                <a:cs typeface="Josefin Sans"/>
                <a:sym typeface="Josefin Sans"/>
              </a:rPr>
              <a:t>Cassandra </a:t>
            </a:r>
            <a:r>
              <a:rPr lang="en-US" sz="2432" dirty="0" err="1">
                <a:solidFill>
                  <a:srgbClr val="000000"/>
                </a:solidFill>
                <a:latin typeface="Josefin Sans"/>
                <a:ea typeface="Josefin Sans"/>
                <a:cs typeface="Josefin Sans"/>
                <a:sym typeface="Josefin Sans"/>
              </a:rPr>
              <a:t>không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hỗ</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trợ</a:t>
            </a:r>
            <a:r>
              <a:rPr lang="en-US" sz="2432" dirty="0">
                <a:solidFill>
                  <a:srgbClr val="000000"/>
                </a:solidFill>
                <a:latin typeface="Josefin Sans"/>
                <a:ea typeface="Josefin Sans"/>
                <a:cs typeface="Josefin Sans"/>
                <a:sym typeface="Josefin Sans"/>
              </a:rPr>
              <a:t> JOIN, </a:t>
            </a:r>
            <a:r>
              <a:rPr lang="en-US" sz="2432" dirty="0" err="1">
                <a:solidFill>
                  <a:srgbClr val="000000"/>
                </a:solidFill>
                <a:latin typeface="Josefin Sans"/>
                <a:ea typeface="Josefin Sans"/>
                <a:cs typeface="Josefin Sans"/>
                <a:sym typeface="Josefin Sans"/>
              </a:rPr>
              <a:t>nên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bạn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không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thể</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dễ</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dàng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kết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hợp</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bảng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bài</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viết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và</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bình</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luận</a:t>
            </a:r>
            <a:r>
              <a:rPr lang="en-US" sz="2432" dirty="0">
                <a:solidFill>
                  <a:srgbClr val="000000"/>
                </a:solidFill>
                <a:latin typeface="Josefin Sans"/>
                <a:ea typeface="Josefin Sans"/>
                <a:cs typeface="Josefin Sans"/>
                <a:sym typeface="Josefin Sans"/>
              </a:rPr>
              <a:t>".</a:t>
            </a:r>
          </a:p>
          <a:p>
            <a:pPr algn="l">
              <a:lnSpc>
                <a:spcPts val="3406"/>
              </a:lnSpc>
            </a:pPr>
            <a:r>
              <a:rPr lang="en-US" sz="2432" dirty="0" err="1">
                <a:solidFill>
                  <a:srgbClr val="000000"/>
                </a:solidFill>
                <a:latin typeface="Josefin Sans"/>
                <a:ea typeface="Josefin Sans"/>
                <a:cs typeface="Josefin Sans"/>
                <a:sym typeface="Josefin Sans"/>
              </a:rPr>
              <a:t>Phải</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lưu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trữ</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dữ</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liệu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dư</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thừa</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ví</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dụ</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lưu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riêng</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bài</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viết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có</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hơn</a:t>
            </a:r>
            <a:r>
              <a:rPr lang="en-US" sz="2432" dirty="0">
                <a:solidFill>
                  <a:srgbClr val="000000"/>
                </a:solidFill>
                <a:latin typeface="Josefin Sans"/>
                <a:ea typeface="Josefin Sans"/>
                <a:cs typeface="Josefin Sans"/>
                <a:sym typeface="Josefin Sans"/>
              </a:rPr>
              <a:t> 100 </a:t>
            </a:r>
            <a:r>
              <a:rPr lang="en-US" sz="2432" dirty="0" err="1">
                <a:solidFill>
                  <a:srgbClr val="000000"/>
                </a:solidFill>
                <a:latin typeface="Josefin Sans"/>
                <a:ea typeface="Josefin Sans"/>
                <a:cs typeface="Josefin Sans"/>
                <a:sym typeface="Josefin Sans"/>
              </a:rPr>
              <a:t>lượt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thích</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để</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truy</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vấn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nhanh</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hơn</a:t>
            </a:r>
            <a:r>
              <a:rPr lang="en-US" sz="2432" dirty="0">
                <a:solidFill>
                  <a:srgbClr val="000000"/>
                </a:solidFill>
                <a:latin typeface="Josefin Sans"/>
                <a:ea typeface="Josefin Sans"/>
                <a:cs typeface="Josefin Sans"/>
                <a:sym typeface="Josefin Sans"/>
              </a:rPr>
              <a:t>.</a:t>
            </a:r>
          </a:p>
          <a:p>
            <a:pPr algn="l">
              <a:lnSpc>
                <a:spcPts val="3406"/>
              </a:lnSpc>
            </a:pPr>
            <a:r>
              <a:rPr lang="en-US" sz="2432" dirty="0" err="1">
                <a:solidFill>
                  <a:srgbClr val="000000"/>
                </a:solidFill>
                <a:latin typeface="Josefin Sans"/>
                <a:ea typeface="Josefin Sans"/>
                <a:cs typeface="Josefin Sans"/>
                <a:sym typeface="Josefin Sans"/>
              </a:rPr>
              <a:t>Nếu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dữ</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liệu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quá</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lớn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phải</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quét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toàn</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bộ</a:t>
            </a:r>
            <a:r>
              <a:rPr lang="en-US" sz="2432" dirty="0">
                <a:solidFill>
                  <a:srgbClr val="000000"/>
                </a:solidFill>
                <a:latin typeface="Josefin Sans"/>
                <a:ea typeface="Josefin Sans"/>
                <a:cs typeface="Josefin Sans"/>
                <a:sym typeface="Josefin Sans"/>
              </a:rPr>
              <a:t> database </a:t>
            </a:r>
            <a:r>
              <a:rPr lang="en-US" sz="2432" dirty="0" err="1">
                <a:solidFill>
                  <a:srgbClr val="000000"/>
                </a:solidFill>
                <a:latin typeface="Josefin Sans"/>
                <a:ea typeface="Josefin Sans"/>
                <a:cs typeface="Josefin Sans"/>
                <a:sym typeface="Josefin Sans"/>
              </a:rPr>
              <a:t>để</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tìm</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bài</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viết</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phù</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hợp</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gây</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giảm</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hiệu</a:t>
            </a:r>
            <a:r>
              <a:rPr lang="en-US" sz="2432" dirty="0">
                <a:solidFill>
                  <a:srgbClr val="000000"/>
                </a:solidFill>
                <a:latin typeface="Josefin Sans"/>
                <a:ea typeface="Josefin Sans"/>
                <a:cs typeface="Josefin Sans"/>
                <a:sym typeface="Josefin Sans"/>
              </a:rPr>
              <a:t> </a:t>
            </a:r>
            <a:r>
              <a:rPr lang="en-US" sz="2432" dirty="0" err="1">
                <a:solidFill>
                  <a:srgbClr val="000000"/>
                </a:solidFill>
                <a:latin typeface="Josefin Sans"/>
                <a:ea typeface="Josefin Sans"/>
                <a:cs typeface="Josefin Sans"/>
                <a:sym typeface="Josefin Sans"/>
              </a:rPr>
              <a:t>suất</a:t>
            </a:r>
            <a:r>
              <a:rPr lang="en-US" sz="2432" dirty="0">
                <a:solidFill>
                  <a:srgbClr val="000000"/>
                </a:solidFill>
                <a:latin typeface="Josefin Sans"/>
                <a:ea typeface="Josefin Sans"/>
                <a:cs typeface="Josefin Sans"/>
                <a:sym typeface="Josefin Sans"/>
              </a:rPr>
              <a:t>.</a:t>
            </a:r>
          </a:p>
          <a:p>
            <a:pPr algn="l">
              <a:lnSpc>
                <a:spcPts val="3406"/>
              </a:lnSpc>
            </a:pPr>
            <a:endParaRPr lang="en-US" sz="2432" dirty="0">
              <a:solidFill>
                <a:srgbClr val="000000"/>
              </a:solidFill>
              <a:latin typeface="Josefin Sans"/>
              <a:ea typeface="Josefin Sans"/>
              <a:cs typeface="Josefin Sans"/>
              <a:sym typeface="Josefin Sans"/>
            </a:endParaRPr>
          </a:p>
        </p:txBody>
      </p:sp>
      <p:sp>
        <p:nvSpPr>
          <p:cNvPr id="4" name="Freeform 4"/>
          <p:cNvSpPr/>
          <p:nvPr/>
        </p:nvSpPr>
        <p:spPr>
          <a:xfrm>
            <a:off x="15155268" y="3289727"/>
            <a:ext cx="4377447" cy="4114800"/>
          </a:xfrm>
          <a:custGeom>
            <a:avLst/>
            <a:gdLst/>
            <a:ahLst/>
            <a:cxnLst/>
            <a:rect l="l" t="t" r="r" b="b"/>
            <a:pathLst>
              <a:path w="4377447" h="4114800">
                <a:moveTo>
                  <a:pt x="0" y="0"/>
                </a:moveTo>
                <a:lnTo>
                  <a:pt x="4377447" y="0"/>
                </a:lnTo>
                <a:lnTo>
                  <a:pt x="43774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838200" y="190501"/>
            <a:ext cx="6489145" cy="902170"/>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Josefin Sans Bold"/>
                <a:ea typeface="Josefin Sans Bold"/>
                <a:cs typeface="Josefin Sans Bold"/>
                <a:sym typeface="Josefin Sans Bold"/>
              </a:rPr>
              <a:t>Nhược</a:t>
            </a:r>
            <a:r>
              <a:rPr lang="en-US" sz="5199" b="1" dirty="0">
                <a:solidFill>
                  <a:srgbClr val="000000"/>
                </a:solidFill>
                <a:latin typeface="Josefin Sans Bold"/>
                <a:ea typeface="Josefin Sans Bold"/>
                <a:cs typeface="Josefin Sans Bold"/>
                <a:sym typeface="Josefin Sans Bold"/>
              </a:rPr>
              <a:t> </a:t>
            </a:r>
            <a:r>
              <a:rPr lang="en-US" sz="5199" b="1" dirty="0" err="1">
                <a:solidFill>
                  <a:srgbClr val="000000"/>
                </a:solidFill>
                <a:latin typeface="Josefin Sans Bold"/>
                <a:ea typeface="Josefin Sans Bold"/>
                <a:cs typeface="Josefin Sans Bold"/>
                <a:sym typeface="Josefin Sans Bold"/>
              </a:rPr>
              <a:t>điểm</a:t>
            </a:r>
            <a:r>
              <a:rPr lang="en-US" sz="5199" b="1" dirty="0">
                <a:solidFill>
                  <a:srgbClr val="000000"/>
                </a:solidFill>
                <a:latin typeface="Josefin Sans Bold"/>
                <a:ea typeface="Josefin Sans Bold"/>
                <a:cs typeface="Josefin Sans Bold"/>
                <a:sym typeface="Josefin Sans Bold"/>
              </a:rPr>
              <a:t> NoSQL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4173200" y="10287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66801" y="342901"/>
            <a:ext cx="6584768" cy="902170"/>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Josefin Sans Bold"/>
                <a:ea typeface="Josefin Sans Bold"/>
                <a:cs typeface="Josefin Sans Bold"/>
                <a:sym typeface="Josefin Sans Bold"/>
              </a:rPr>
              <a:t>Nhược</a:t>
            </a:r>
            <a:r>
              <a:rPr lang="en-US" sz="5199" b="1" dirty="0">
                <a:solidFill>
                  <a:srgbClr val="000000"/>
                </a:solidFill>
                <a:latin typeface="Josefin Sans Bold"/>
                <a:ea typeface="Josefin Sans Bold"/>
                <a:cs typeface="Josefin Sans Bold"/>
                <a:sym typeface="Josefin Sans Bold"/>
              </a:rPr>
              <a:t> </a:t>
            </a:r>
            <a:r>
              <a:rPr lang="en-US" sz="5199" b="1" dirty="0" err="1">
                <a:solidFill>
                  <a:srgbClr val="000000"/>
                </a:solidFill>
                <a:latin typeface="Josefin Sans Bold"/>
                <a:ea typeface="Josefin Sans Bold"/>
                <a:cs typeface="Josefin Sans Bold"/>
                <a:sym typeface="Josefin Sans Bold"/>
              </a:rPr>
              <a:t>điểm</a:t>
            </a:r>
            <a:r>
              <a:rPr lang="en-US" sz="5199" b="1" dirty="0">
                <a:solidFill>
                  <a:srgbClr val="000000"/>
                </a:solidFill>
                <a:latin typeface="Josefin Sans Bold"/>
                <a:ea typeface="Josefin Sans Bold"/>
                <a:cs typeface="Josefin Sans Bold"/>
                <a:sym typeface="Josefin Sans Bold"/>
              </a:rPr>
              <a:t> NoSQL</a:t>
            </a:r>
          </a:p>
        </p:txBody>
      </p:sp>
      <p:sp>
        <p:nvSpPr>
          <p:cNvPr id="4" name="TextBox 4"/>
          <p:cNvSpPr txBox="1"/>
          <p:nvPr/>
        </p:nvSpPr>
        <p:spPr>
          <a:xfrm>
            <a:off x="384629" y="1869158"/>
            <a:ext cx="13581945" cy="4190365"/>
          </a:xfrm>
          <a:prstGeom prst="rect">
            <a:avLst/>
          </a:prstGeom>
        </p:spPr>
        <p:txBody>
          <a:bodyPr lIns="0" tIns="0" rIns="0" bIns="0" rtlCol="0" anchor="t">
            <a:spAutoFit/>
          </a:bodyPr>
          <a:lstStyle/>
          <a:p>
            <a:pPr algn="l">
              <a:lnSpc>
                <a:spcPts val="4759"/>
              </a:lnSpc>
            </a:pPr>
            <a:r>
              <a:rPr lang="en-US" sz="3399" b="1" dirty="0">
                <a:solidFill>
                  <a:srgbClr val="000000"/>
                </a:solidFill>
                <a:latin typeface="Josefin Sans Bold"/>
                <a:ea typeface="Josefin Sans Bold"/>
                <a:cs typeface="Josefin Sans Bold"/>
                <a:sym typeface="Josefin Sans Bold"/>
              </a:rPr>
              <a:t>4. Chi </a:t>
            </a:r>
            <a:r>
              <a:rPr lang="en-US" sz="3399" b="1" dirty="0" err="1">
                <a:solidFill>
                  <a:srgbClr val="000000"/>
                </a:solidFill>
                <a:latin typeface="Josefin Sans Bold"/>
                <a:ea typeface="Josefin Sans Bold"/>
                <a:cs typeface="Josefin Sans Bold"/>
                <a:sym typeface="Josefin Sans Bold"/>
              </a:rPr>
              <a:t>phí</a:t>
            </a:r>
            <a:r>
              <a:rPr lang="en-US" sz="3399" b="1" dirty="0">
                <a:solidFill>
                  <a:srgbClr val="000000"/>
                </a:solidFill>
                <a:latin typeface="Josefin Sans Bold"/>
                <a:ea typeface="Josefin Sans Bold"/>
                <a:cs typeface="Josefin Sans Bold"/>
                <a:sym typeface="Josefin Sans Bold"/>
              </a:rPr>
              <a:t> </a:t>
            </a:r>
            <a:r>
              <a:rPr lang="en-US" sz="3399" b="1" dirty="0" err="1">
                <a:solidFill>
                  <a:srgbClr val="000000"/>
                </a:solidFill>
                <a:latin typeface="Josefin Sans Bold"/>
                <a:ea typeface="Josefin Sans Bold"/>
                <a:cs typeface="Josefin Sans Bold"/>
                <a:sym typeface="Josefin Sans Bold"/>
              </a:rPr>
              <a:t>lưu</a:t>
            </a:r>
            <a:r>
              <a:rPr lang="en-US" sz="3399" b="1" dirty="0">
                <a:solidFill>
                  <a:srgbClr val="000000"/>
                </a:solidFill>
                <a:latin typeface="Josefin Sans Bold"/>
                <a:ea typeface="Josefin Sans Bold"/>
                <a:cs typeface="Josefin Sans Bold"/>
                <a:sym typeface="Josefin Sans Bold"/>
              </a:rPr>
              <a:t> </a:t>
            </a:r>
            <a:r>
              <a:rPr lang="en-US" sz="3399" b="1" dirty="0" err="1">
                <a:solidFill>
                  <a:srgbClr val="000000"/>
                </a:solidFill>
                <a:latin typeface="Josefin Sans Bold"/>
                <a:ea typeface="Josefin Sans Bold"/>
                <a:cs typeface="Josefin Sans Bold"/>
                <a:sym typeface="Josefin Sans Bold"/>
              </a:rPr>
              <a:t>trữ</a:t>
            </a:r>
            <a:r>
              <a:rPr lang="en-US" sz="3399" b="1" dirty="0">
                <a:solidFill>
                  <a:srgbClr val="000000"/>
                </a:solidFill>
                <a:latin typeface="Josefin Sans Bold"/>
                <a:ea typeface="Josefin Sans Bold"/>
                <a:cs typeface="Josefin Sans Bold"/>
                <a:sym typeface="Josefin Sans Bold"/>
              </a:rPr>
              <a:t> </a:t>
            </a:r>
            <a:r>
              <a:rPr lang="en-US" sz="3399" b="1" dirty="0" err="1">
                <a:solidFill>
                  <a:srgbClr val="000000"/>
                </a:solidFill>
                <a:latin typeface="Josefin Sans Bold"/>
                <a:ea typeface="Josefin Sans Bold"/>
                <a:cs typeface="Josefin Sans Bold"/>
                <a:sym typeface="Josefin Sans Bold"/>
              </a:rPr>
              <a:t>cao</a:t>
            </a:r>
            <a:endParaRPr lang="en-US" sz="3399" b="1" dirty="0">
              <a:solidFill>
                <a:srgbClr val="000000"/>
              </a:solidFill>
              <a:latin typeface="Josefin Sans Bold"/>
              <a:ea typeface="Josefin Sans Bold"/>
              <a:cs typeface="Josefin Sans Bold"/>
              <a:sym typeface="Josefin Sans Bold"/>
            </a:endParaRPr>
          </a:p>
          <a:p>
            <a:pPr marL="734059" lvl="1" indent="-367030" algn="l">
              <a:lnSpc>
                <a:spcPts val="4759"/>
              </a:lnSpc>
              <a:buFont typeface="Arial"/>
              <a:buChar char="•"/>
            </a:pPr>
            <a:r>
              <a:rPr lang="en-US" sz="3399" dirty="0" err="1">
                <a:solidFill>
                  <a:srgbClr val="000000"/>
                </a:solidFill>
                <a:latin typeface="Josefin Sans"/>
                <a:ea typeface="Josefin Sans"/>
                <a:cs typeface="Josefin Sans"/>
                <a:sym typeface="Josefin Sans"/>
              </a:rPr>
              <a:t>Dữ</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liệu</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thường</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được</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lưu</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trữ</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theo</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dạng</a:t>
            </a:r>
            <a:r>
              <a:rPr lang="en-US" sz="3399" dirty="0">
                <a:solidFill>
                  <a:srgbClr val="000000"/>
                </a:solidFill>
                <a:latin typeface="Josefin Sans"/>
                <a:ea typeface="Josefin Sans"/>
                <a:cs typeface="Josefin Sans"/>
                <a:sym typeface="Josefin Sans"/>
              </a:rPr>
              <a:t> key-value, document </a:t>
            </a:r>
            <a:r>
              <a:rPr lang="en-US" sz="3399" dirty="0" err="1">
                <a:solidFill>
                  <a:srgbClr val="000000"/>
                </a:solidFill>
                <a:latin typeface="Josefin Sans"/>
                <a:ea typeface="Josefin Sans"/>
                <a:cs typeface="Josefin Sans"/>
                <a:sym typeface="Josefin Sans"/>
              </a:rPr>
              <a:t>hoặc</a:t>
            </a:r>
            <a:r>
              <a:rPr lang="en-US" sz="3399" dirty="0">
                <a:solidFill>
                  <a:srgbClr val="000000"/>
                </a:solidFill>
                <a:latin typeface="Josefin Sans"/>
                <a:ea typeface="Josefin Sans"/>
                <a:cs typeface="Josefin Sans"/>
                <a:sym typeface="Josefin Sans"/>
              </a:rPr>
              <a:t> column-family, </a:t>
            </a:r>
            <a:r>
              <a:rPr lang="en-US" sz="3399" dirty="0" err="1">
                <a:solidFill>
                  <a:srgbClr val="000000"/>
                </a:solidFill>
                <a:latin typeface="Josefin Sans"/>
                <a:ea typeface="Josefin Sans"/>
                <a:cs typeface="Josefin Sans"/>
                <a:sym typeface="Josefin Sans"/>
              </a:rPr>
              <a:t>có</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thể</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dẫn</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đến</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trùng</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lặp</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dữ</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liệu</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nhiều</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hơn</a:t>
            </a:r>
            <a:r>
              <a:rPr lang="en-US" sz="3399" dirty="0">
                <a:solidFill>
                  <a:srgbClr val="000000"/>
                </a:solidFill>
                <a:latin typeface="Josefin Sans"/>
                <a:ea typeface="Josefin Sans"/>
                <a:cs typeface="Josefin Sans"/>
                <a:sym typeface="Josefin Sans"/>
              </a:rPr>
              <a:t> so </a:t>
            </a:r>
            <a:r>
              <a:rPr lang="en-US" sz="3399" dirty="0" err="1">
                <a:solidFill>
                  <a:srgbClr val="000000"/>
                </a:solidFill>
                <a:latin typeface="Josefin Sans"/>
                <a:ea typeface="Josefin Sans"/>
                <a:cs typeface="Josefin Sans"/>
                <a:sym typeface="Josefin Sans"/>
              </a:rPr>
              <a:t>với</a:t>
            </a:r>
            <a:r>
              <a:rPr lang="en-US" sz="3399" dirty="0">
                <a:solidFill>
                  <a:srgbClr val="000000"/>
                </a:solidFill>
                <a:latin typeface="Josefin Sans"/>
                <a:ea typeface="Josefin Sans"/>
                <a:cs typeface="Josefin Sans"/>
                <a:sym typeface="Josefin Sans"/>
              </a:rPr>
              <a:t> SQL.</a:t>
            </a:r>
          </a:p>
          <a:p>
            <a:pPr marL="734059" lvl="1" indent="-367030" algn="l">
              <a:lnSpc>
                <a:spcPts val="4759"/>
              </a:lnSpc>
              <a:buFont typeface="Arial"/>
              <a:buChar char="•"/>
            </a:pPr>
            <a:r>
              <a:rPr lang="en-US" sz="3399" dirty="0" err="1">
                <a:solidFill>
                  <a:srgbClr val="000000"/>
                </a:solidFill>
                <a:latin typeface="Josefin Sans"/>
                <a:ea typeface="Josefin Sans"/>
                <a:cs typeface="Josefin Sans"/>
                <a:sym typeface="Josefin Sans"/>
              </a:rPr>
              <a:t>Việc</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lưu</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trữ</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theo</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cách</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này</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giúp</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tăng</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tốc</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độ</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truy</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vấn</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nhưng</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lại</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tốn</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nhiều</a:t>
            </a:r>
            <a:r>
              <a:rPr lang="en-US" sz="3399" dirty="0">
                <a:solidFill>
                  <a:srgbClr val="000000"/>
                </a:solidFill>
                <a:latin typeface="Josefin Sans"/>
                <a:ea typeface="Josefin Sans"/>
                <a:cs typeface="Josefin Sans"/>
                <a:sym typeface="Josefin Sans"/>
              </a:rPr>
              <a:t> dung </a:t>
            </a:r>
            <a:r>
              <a:rPr lang="en-US" sz="3399" dirty="0" err="1">
                <a:solidFill>
                  <a:srgbClr val="000000"/>
                </a:solidFill>
                <a:latin typeface="Josefin Sans"/>
                <a:ea typeface="Josefin Sans"/>
                <a:cs typeface="Josefin Sans"/>
                <a:sym typeface="Josefin Sans"/>
              </a:rPr>
              <a:t>lượng</a:t>
            </a:r>
            <a:r>
              <a:rPr lang="en-US" sz="3399" dirty="0">
                <a:solidFill>
                  <a:srgbClr val="000000"/>
                </a:solidFill>
                <a:latin typeface="Josefin Sans"/>
                <a:ea typeface="Josefin Sans"/>
                <a:cs typeface="Josefin Sans"/>
                <a:sym typeface="Josefin Sans"/>
              </a:rPr>
              <a:t> </a:t>
            </a:r>
            <a:r>
              <a:rPr lang="en-US" sz="3399" dirty="0" err="1">
                <a:solidFill>
                  <a:srgbClr val="000000"/>
                </a:solidFill>
                <a:latin typeface="Josefin Sans"/>
                <a:ea typeface="Josefin Sans"/>
                <a:cs typeface="Josefin Sans"/>
                <a:sym typeface="Josefin Sans"/>
              </a:rPr>
              <a:t>hơn</a:t>
            </a:r>
            <a:r>
              <a:rPr lang="en-US" sz="3399" dirty="0">
                <a:solidFill>
                  <a:srgbClr val="000000"/>
                </a:solidFill>
                <a:latin typeface="Josefin Sans"/>
                <a:ea typeface="Josefin Sans"/>
                <a:cs typeface="Josefin Sans"/>
                <a:sym typeface="Josefin Sans"/>
              </a:rPr>
              <a:t>.</a:t>
            </a:r>
          </a:p>
          <a:p>
            <a:pPr algn="l">
              <a:lnSpc>
                <a:spcPts val="4759"/>
              </a:lnSpc>
            </a:pPr>
            <a:endParaRPr lang="en-US" sz="3399" dirty="0">
              <a:solidFill>
                <a:srgbClr val="000000"/>
              </a:solidFill>
              <a:latin typeface="Josefin Sans"/>
              <a:ea typeface="Josefin Sans"/>
              <a:cs typeface="Josefin Sans"/>
              <a:sym typeface="Josefin Sans"/>
            </a:endParaRPr>
          </a:p>
        </p:txBody>
      </p:sp>
      <p:sp>
        <p:nvSpPr>
          <p:cNvPr id="5" name="TextBox 5"/>
          <p:cNvSpPr txBox="1"/>
          <p:nvPr/>
        </p:nvSpPr>
        <p:spPr>
          <a:xfrm>
            <a:off x="384629" y="6268085"/>
            <a:ext cx="15550343" cy="2990215"/>
          </a:xfrm>
          <a:prstGeom prst="rect">
            <a:avLst/>
          </a:prstGeom>
        </p:spPr>
        <p:txBody>
          <a:bodyPr lIns="0" tIns="0" rIns="0" bIns="0" rtlCol="0" anchor="t">
            <a:spAutoFit/>
          </a:bodyPr>
          <a:lstStyle/>
          <a:p>
            <a:pPr algn="l">
              <a:lnSpc>
                <a:spcPts val="4759"/>
              </a:lnSpc>
            </a:pPr>
            <a:r>
              <a:rPr lang="en-US" sz="3399" b="1">
                <a:solidFill>
                  <a:srgbClr val="000000"/>
                </a:solidFill>
                <a:latin typeface="Josefin Sans Bold"/>
                <a:ea typeface="Josefin Sans Bold"/>
                <a:cs typeface="Josefin Sans Bold"/>
                <a:sym typeface="Josefin Sans Bold"/>
              </a:rPr>
              <a:t>5. Khó khăn trong bảo trì và quản lý dữ liệu</a:t>
            </a:r>
          </a:p>
          <a:p>
            <a:pPr marL="734059" lvl="1" indent="-367030" algn="l">
              <a:lnSpc>
                <a:spcPts val="4759"/>
              </a:lnSpc>
              <a:buFont typeface="Arial"/>
              <a:buChar char="•"/>
            </a:pPr>
            <a:r>
              <a:rPr lang="en-US" sz="3399">
                <a:solidFill>
                  <a:srgbClr val="000000"/>
                </a:solidFill>
                <a:latin typeface="Josefin Sans"/>
                <a:ea typeface="Josefin Sans"/>
                <a:cs typeface="Josefin Sans"/>
                <a:sym typeface="Josefin Sans"/>
              </a:rPr>
              <a:t>Không có chuẩn chung, mỗi hệ thống NoSQL có cách quản lý khác nhau (MongoDB, Cassandra, Redis, v.v.).</a:t>
            </a:r>
          </a:p>
          <a:p>
            <a:pPr marL="734059" lvl="1" indent="-367030" algn="l">
              <a:lnSpc>
                <a:spcPts val="4759"/>
              </a:lnSpc>
              <a:buFont typeface="Arial"/>
              <a:buChar char="•"/>
            </a:pPr>
            <a:r>
              <a:rPr lang="en-US" sz="3399">
                <a:solidFill>
                  <a:srgbClr val="000000"/>
                </a:solidFill>
                <a:latin typeface="Josefin Sans"/>
                <a:ea typeface="Josefin Sans"/>
                <a:cs typeface="Josefin Sans"/>
                <a:sym typeface="Josefin Sans"/>
              </a:rPr>
              <a:t>Việc sao lưu, phục hồi và đồng bộ dữ liệu có thể phức tạp hơn SQL.</a:t>
            </a:r>
          </a:p>
          <a:p>
            <a:pPr algn="l">
              <a:lnSpc>
                <a:spcPts val="4759"/>
              </a:lnSpc>
            </a:pPr>
            <a:endParaRPr lang="en-US" sz="3399">
              <a:solidFill>
                <a:srgbClr val="000000"/>
              </a:solidFill>
              <a:latin typeface="Josefin Sans"/>
              <a:ea typeface="Josefin Sans"/>
              <a:cs typeface="Josefin Sans"/>
              <a:sym typeface="Josefi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TextBox 2"/>
          <p:cNvSpPr txBox="1"/>
          <p:nvPr/>
        </p:nvSpPr>
        <p:spPr>
          <a:xfrm>
            <a:off x="0" y="1697681"/>
            <a:ext cx="12153393" cy="4789740"/>
          </a:xfrm>
          <a:prstGeom prst="rect">
            <a:avLst/>
          </a:prstGeom>
        </p:spPr>
        <p:txBody>
          <a:bodyPr lIns="0" tIns="0" rIns="0" bIns="0" rtlCol="0" anchor="t">
            <a:spAutoFit/>
          </a:bodyPr>
          <a:lstStyle/>
          <a:p>
            <a:pPr algn="l">
              <a:lnSpc>
                <a:spcPts val="4273"/>
              </a:lnSpc>
            </a:pPr>
            <a:r>
              <a:rPr lang="en-US" sz="3052" b="1" dirty="0">
                <a:solidFill>
                  <a:srgbClr val="000000"/>
                </a:solidFill>
                <a:latin typeface="Josefin Sans Bold"/>
                <a:ea typeface="Josefin Sans Bold"/>
                <a:cs typeface="Josefin Sans Bold"/>
                <a:sym typeface="Josefin Sans Bold"/>
              </a:rPr>
              <a:t>6. </a:t>
            </a:r>
            <a:r>
              <a:rPr lang="en-US" sz="3052" b="1" dirty="0" err="1">
                <a:solidFill>
                  <a:srgbClr val="000000"/>
                </a:solidFill>
                <a:latin typeface="Josefin Sans Bold"/>
                <a:ea typeface="Josefin Sans Bold"/>
                <a:cs typeface="Josefin Sans Bold"/>
                <a:sym typeface="Josefin Sans Bold"/>
              </a:rPr>
              <a:t>Hạn</a:t>
            </a:r>
            <a:r>
              <a:rPr lang="en-US" sz="3052" b="1" dirty="0">
                <a:solidFill>
                  <a:srgbClr val="000000"/>
                </a:solidFill>
                <a:latin typeface="Josefin Sans Bold"/>
                <a:ea typeface="Josefin Sans Bold"/>
                <a:cs typeface="Josefin Sans Bold"/>
                <a:sym typeface="Josefin Sans Bold"/>
              </a:rPr>
              <a:t> </a:t>
            </a:r>
            <a:r>
              <a:rPr lang="en-US" sz="3052" b="1" dirty="0" err="1">
                <a:solidFill>
                  <a:srgbClr val="000000"/>
                </a:solidFill>
                <a:latin typeface="Josefin Sans Bold"/>
                <a:ea typeface="Josefin Sans Bold"/>
                <a:cs typeface="Josefin Sans Bold"/>
                <a:sym typeface="Josefin Sans Bold"/>
              </a:rPr>
              <a:t>chế</a:t>
            </a:r>
            <a:r>
              <a:rPr lang="en-US" sz="3052" b="1" dirty="0">
                <a:solidFill>
                  <a:srgbClr val="000000"/>
                </a:solidFill>
                <a:latin typeface="Josefin Sans Bold"/>
                <a:ea typeface="Josefin Sans Bold"/>
                <a:cs typeface="Josefin Sans Bold"/>
                <a:sym typeface="Josefin Sans Bold"/>
              </a:rPr>
              <a:t> </a:t>
            </a:r>
            <a:r>
              <a:rPr lang="en-US" sz="3052" b="1" dirty="0" err="1">
                <a:solidFill>
                  <a:srgbClr val="000000"/>
                </a:solidFill>
                <a:latin typeface="Josefin Sans Bold"/>
                <a:ea typeface="Josefin Sans Bold"/>
                <a:cs typeface="Josefin Sans Bold"/>
                <a:sym typeface="Josefin Sans Bold"/>
              </a:rPr>
              <a:t>trong</a:t>
            </a:r>
            <a:r>
              <a:rPr lang="en-US" sz="3052" b="1" dirty="0">
                <a:solidFill>
                  <a:srgbClr val="000000"/>
                </a:solidFill>
                <a:latin typeface="Josefin Sans Bold"/>
                <a:ea typeface="Josefin Sans Bold"/>
                <a:cs typeface="Josefin Sans Bold"/>
                <a:sym typeface="Josefin Sans Bold"/>
              </a:rPr>
              <a:t> </a:t>
            </a:r>
            <a:r>
              <a:rPr lang="en-US" sz="3052" b="1" dirty="0" err="1">
                <a:solidFill>
                  <a:srgbClr val="000000"/>
                </a:solidFill>
                <a:latin typeface="Josefin Sans Bold"/>
                <a:ea typeface="Josefin Sans Bold"/>
                <a:cs typeface="Josefin Sans Bold"/>
                <a:sym typeface="Josefin Sans Bold"/>
              </a:rPr>
              <a:t>bảo</a:t>
            </a:r>
            <a:r>
              <a:rPr lang="en-US" sz="3052" b="1" dirty="0">
                <a:solidFill>
                  <a:srgbClr val="000000"/>
                </a:solidFill>
                <a:latin typeface="Josefin Sans Bold"/>
                <a:ea typeface="Josefin Sans Bold"/>
                <a:cs typeface="Josefin Sans Bold"/>
                <a:sym typeface="Josefin Sans Bold"/>
              </a:rPr>
              <a:t> </a:t>
            </a:r>
            <a:r>
              <a:rPr lang="en-US" sz="3052" b="1" dirty="0" err="1">
                <a:solidFill>
                  <a:srgbClr val="000000"/>
                </a:solidFill>
                <a:latin typeface="Josefin Sans Bold"/>
                <a:ea typeface="Josefin Sans Bold"/>
                <a:cs typeface="Josefin Sans Bold"/>
                <a:sym typeface="Josefin Sans Bold"/>
              </a:rPr>
              <a:t>mật</a:t>
            </a:r>
            <a:endParaRPr lang="en-US" sz="3052" b="1" dirty="0">
              <a:solidFill>
                <a:srgbClr val="000000"/>
              </a:solidFill>
              <a:latin typeface="Josefin Sans Bold"/>
              <a:ea typeface="Josefin Sans Bold"/>
              <a:cs typeface="Josefin Sans Bold"/>
              <a:sym typeface="Josefin Sans Bold"/>
            </a:endParaRPr>
          </a:p>
          <a:p>
            <a:pPr marL="659046" lvl="1" indent="-329523" algn="l">
              <a:lnSpc>
                <a:spcPts val="4273"/>
              </a:lnSpc>
              <a:buFont typeface="Arial"/>
              <a:buChar char="•"/>
            </a:pPr>
            <a:r>
              <a:rPr lang="en-US" sz="3052" dirty="0" err="1">
                <a:solidFill>
                  <a:srgbClr val="000000"/>
                </a:solidFill>
                <a:latin typeface="Josefin Sans"/>
                <a:ea typeface="Josefin Sans"/>
                <a:cs typeface="Josefin Sans"/>
                <a:sym typeface="Josefin Sans"/>
              </a:rPr>
              <a:t>Hệ</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thống</a:t>
            </a:r>
            <a:r>
              <a:rPr lang="en-US" sz="3052" dirty="0">
                <a:solidFill>
                  <a:srgbClr val="000000"/>
                </a:solidFill>
                <a:latin typeface="Josefin Sans"/>
                <a:ea typeface="Josefin Sans"/>
                <a:cs typeface="Josefin Sans"/>
                <a:sym typeface="Josefin Sans"/>
              </a:rPr>
              <a:t> SQL </a:t>
            </a:r>
            <a:r>
              <a:rPr lang="en-US" sz="3052" dirty="0" err="1">
                <a:solidFill>
                  <a:srgbClr val="000000"/>
                </a:solidFill>
                <a:latin typeface="Josefin Sans"/>
                <a:ea typeface="Josefin Sans"/>
                <a:cs typeface="Josefin Sans"/>
                <a:sym typeface="Josefin Sans"/>
              </a:rPr>
              <a:t>có</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các</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cơ</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chế</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bảo</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mật</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mạnh</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như</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phân</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quyền</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người</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dùng</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kiểm</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soát</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truy</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cập</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trong</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khi</a:t>
            </a:r>
            <a:r>
              <a:rPr lang="en-US" sz="3052" dirty="0">
                <a:solidFill>
                  <a:srgbClr val="000000"/>
                </a:solidFill>
                <a:latin typeface="Josefin Sans"/>
                <a:ea typeface="Josefin Sans"/>
                <a:cs typeface="Josefin Sans"/>
                <a:sym typeface="Josefin Sans"/>
              </a:rPr>
              <a:t> NoSQL </a:t>
            </a:r>
            <a:r>
              <a:rPr lang="en-US" sz="3052" dirty="0" err="1">
                <a:solidFill>
                  <a:srgbClr val="000000"/>
                </a:solidFill>
                <a:latin typeface="Josefin Sans"/>
                <a:ea typeface="Josefin Sans"/>
                <a:cs typeface="Josefin Sans"/>
                <a:sym typeface="Josefin Sans"/>
              </a:rPr>
              <a:t>thường</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có</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bảo</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mật</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yếu</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hơn</a:t>
            </a:r>
            <a:r>
              <a:rPr lang="en-US" sz="3052" dirty="0">
                <a:solidFill>
                  <a:srgbClr val="000000"/>
                </a:solidFill>
                <a:latin typeface="Josefin Sans"/>
                <a:ea typeface="Josefin Sans"/>
                <a:cs typeface="Josefin Sans"/>
                <a:sym typeface="Josefin Sans"/>
              </a:rPr>
              <a:t>.</a:t>
            </a:r>
          </a:p>
          <a:p>
            <a:pPr marL="659046" lvl="1" indent="-329523" algn="l">
              <a:lnSpc>
                <a:spcPts val="4273"/>
              </a:lnSpc>
              <a:buFont typeface="Arial"/>
              <a:buChar char="•"/>
            </a:pPr>
            <a:r>
              <a:rPr lang="en-US" sz="3052" dirty="0" err="1">
                <a:solidFill>
                  <a:srgbClr val="000000"/>
                </a:solidFill>
                <a:latin typeface="Josefin Sans"/>
                <a:ea typeface="Josefin Sans"/>
                <a:cs typeface="Josefin Sans"/>
                <a:sym typeface="Josefin Sans"/>
              </a:rPr>
              <a:t>Một</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số</a:t>
            </a:r>
            <a:r>
              <a:rPr lang="en-US" sz="3052" dirty="0">
                <a:solidFill>
                  <a:srgbClr val="000000"/>
                </a:solidFill>
                <a:latin typeface="Josefin Sans"/>
                <a:ea typeface="Josefin Sans"/>
                <a:cs typeface="Josefin Sans"/>
                <a:sym typeface="Josefin Sans"/>
              </a:rPr>
              <a:t> NoSQL ban </a:t>
            </a:r>
            <a:r>
              <a:rPr lang="en-US" sz="3052" dirty="0" err="1">
                <a:solidFill>
                  <a:srgbClr val="000000"/>
                </a:solidFill>
                <a:latin typeface="Josefin Sans"/>
                <a:ea typeface="Josefin Sans"/>
                <a:cs typeface="Josefin Sans"/>
                <a:sym typeface="Josefin Sans"/>
              </a:rPr>
              <a:t>đầu</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không</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có</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cơ</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chế</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xác</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thực</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mạnh</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ví</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dụ</a:t>
            </a:r>
            <a:r>
              <a:rPr lang="en-US" sz="3052" dirty="0">
                <a:solidFill>
                  <a:srgbClr val="000000"/>
                </a:solidFill>
                <a:latin typeface="Josefin Sans"/>
                <a:ea typeface="Josefin Sans"/>
                <a:cs typeface="Josefin Sans"/>
                <a:sym typeface="Josefin Sans"/>
              </a:rPr>
              <a:t>: MongoDB </a:t>
            </a:r>
            <a:r>
              <a:rPr lang="en-US" sz="3052" dirty="0" err="1">
                <a:solidFill>
                  <a:srgbClr val="000000"/>
                </a:solidFill>
                <a:latin typeface="Josefin Sans"/>
                <a:ea typeface="Josefin Sans"/>
                <a:cs typeface="Josefin Sans"/>
                <a:sym typeface="Josefin Sans"/>
              </a:rPr>
              <a:t>trước</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đây</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mặc</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định</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không</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có</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mật</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khẩu</a:t>
            </a:r>
            <a:r>
              <a:rPr lang="en-US" sz="3052" dirty="0">
                <a:solidFill>
                  <a:srgbClr val="000000"/>
                </a:solidFill>
                <a:latin typeface="Josefin Sans"/>
                <a:ea typeface="Josefin Sans"/>
                <a:cs typeface="Josefin Sans"/>
                <a:sym typeface="Josefin Sans"/>
              </a:rPr>
              <a:t>, hay Redis </a:t>
            </a:r>
            <a:r>
              <a:rPr lang="en-US" sz="3052" dirty="0" err="1">
                <a:solidFill>
                  <a:srgbClr val="000000"/>
                </a:solidFill>
                <a:latin typeface="Josefin Sans"/>
                <a:ea typeface="Josefin Sans"/>
                <a:cs typeface="Josefin Sans"/>
                <a:sym typeface="Josefin Sans"/>
              </a:rPr>
              <a:t>có</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rất</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nhiều</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vụ</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bị</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tấn</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công</a:t>
            </a:r>
            <a:r>
              <a:rPr lang="en-US" sz="3052" dirty="0">
                <a:solidFill>
                  <a:srgbClr val="000000"/>
                </a:solidFill>
                <a:latin typeface="Josefin Sans"/>
                <a:ea typeface="Josefin Sans"/>
                <a:cs typeface="Josefin Sans"/>
                <a:sym typeface="Josefin Sans"/>
              </a:rPr>
              <a:t> do </a:t>
            </a:r>
            <a:r>
              <a:rPr lang="en-US" sz="3052" dirty="0" err="1">
                <a:solidFill>
                  <a:srgbClr val="000000"/>
                </a:solidFill>
                <a:latin typeface="Josefin Sans"/>
                <a:ea typeface="Josefin Sans"/>
                <a:cs typeface="Josefin Sans"/>
                <a:sym typeface="Josefin Sans"/>
              </a:rPr>
              <a:t>mở</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cổng</a:t>
            </a:r>
            <a:r>
              <a:rPr lang="en-US" sz="3052" dirty="0">
                <a:solidFill>
                  <a:srgbClr val="000000"/>
                </a:solidFill>
                <a:latin typeface="Josefin Sans"/>
                <a:ea typeface="Josefin Sans"/>
                <a:cs typeface="Josefin Sans"/>
                <a:sym typeface="Josefin Sans"/>
              </a:rPr>
              <a:t> 6379 </a:t>
            </a:r>
            <a:r>
              <a:rPr lang="en-US" sz="3052" dirty="0" err="1">
                <a:solidFill>
                  <a:srgbClr val="000000"/>
                </a:solidFill>
                <a:latin typeface="Josefin Sans"/>
                <a:ea typeface="Josefin Sans"/>
                <a:cs typeface="Josefin Sans"/>
                <a:sym typeface="Josefin Sans"/>
              </a:rPr>
              <a:t>mà</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khô</a:t>
            </a:r>
            <a:r>
              <a:rPr lang="en-US" sz="3052" dirty="0">
                <a:solidFill>
                  <a:srgbClr val="000000"/>
                </a:solidFill>
                <a:latin typeface="Josefin Sans"/>
                <a:ea typeface="Josefin Sans"/>
                <a:cs typeface="Josefin Sans"/>
                <a:sym typeface="Josefin Sans"/>
              </a:rPr>
              <a:t> ng </a:t>
            </a:r>
            <a:r>
              <a:rPr lang="en-US" sz="3052" dirty="0" err="1">
                <a:solidFill>
                  <a:srgbClr val="000000"/>
                </a:solidFill>
                <a:latin typeface="Josefin Sans"/>
                <a:ea typeface="Josefin Sans"/>
                <a:cs typeface="Josefin Sans"/>
                <a:sym typeface="Josefin Sans"/>
              </a:rPr>
              <a:t>có</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bảo</a:t>
            </a:r>
            <a:r>
              <a:rPr lang="en-US" sz="3052" dirty="0">
                <a:solidFill>
                  <a:srgbClr val="000000"/>
                </a:solidFill>
                <a:latin typeface="Josefin Sans"/>
                <a:ea typeface="Josefin Sans"/>
                <a:cs typeface="Josefin Sans"/>
                <a:sym typeface="Josefin Sans"/>
              </a:rPr>
              <a:t> </a:t>
            </a:r>
            <a:r>
              <a:rPr lang="en-US" sz="3052" dirty="0" err="1">
                <a:solidFill>
                  <a:srgbClr val="000000"/>
                </a:solidFill>
                <a:latin typeface="Josefin Sans"/>
                <a:ea typeface="Josefin Sans"/>
                <a:cs typeface="Josefin Sans"/>
                <a:sym typeface="Josefin Sans"/>
              </a:rPr>
              <a:t>mật</a:t>
            </a:r>
            <a:r>
              <a:rPr lang="en-US" sz="3052" dirty="0">
                <a:solidFill>
                  <a:srgbClr val="000000"/>
                </a:solidFill>
                <a:latin typeface="Josefin Sans"/>
                <a:ea typeface="Josefin Sans"/>
                <a:cs typeface="Josefin Sans"/>
                <a:sym typeface="Josefin Sans"/>
              </a:rPr>
              <a:t>).</a:t>
            </a:r>
          </a:p>
          <a:p>
            <a:pPr algn="l">
              <a:lnSpc>
                <a:spcPts val="4273"/>
              </a:lnSpc>
            </a:pPr>
            <a:endParaRPr lang="en-US" sz="3052" dirty="0">
              <a:solidFill>
                <a:srgbClr val="000000"/>
              </a:solidFill>
              <a:latin typeface="Josefin Sans"/>
              <a:ea typeface="Josefin Sans"/>
              <a:cs typeface="Josefin Sans"/>
              <a:sym typeface="Josefin Sans"/>
            </a:endParaRPr>
          </a:p>
        </p:txBody>
      </p:sp>
      <p:sp>
        <p:nvSpPr>
          <p:cNvPr id="3" name="Freeform 3"/>
          <p:cNvSpPr/>
          <p:nvPr/>
        </p:nvSpPr>
        <p:spPr>
          <a:xfrm>
            <a:off x="13591379" y="810782"/>
            <a:ext cx="4001643" cy="4114800"/>
          </a:xfrm>
          <a:custGeom>
            <a:avLst/>
            <a:gdLst/>
            <a:ahLst/>
            <a:cxnLst/>
            <a:rect l="l" t="t" r="r" b="b"/>
            <a:pathLst>
              <a:path w="4001643" h="4114800">
                <a:moveTo>
                  <a:pt x="0" y="0"/>
                </a:moveTo>
                <a:lnTo>
                  <a:pt x="4001643" y="0"/>
                </a:lnTo>
                <a:lnTo>
                  <a:pt x="400164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224029" y="5686043"/>
            <a:ext cx="3368992" cy="4114800"/>
          </a:xfrm>
          <a:custGeom>
            <a:avLst/>
            <a:gdLst/>
            <a:ahLst/>
            <a:cxnLst/>
            <a:rect l="l" t="t" r="r" b="b"/>
            <a:pathLst>
              <a:path w="3368992" h="4114800">
                <a:moveTo>
                  <a:pt x="0" y="0"/>
                </a:moveTo>
                <a:lnTo>
                  <a:pt x="3368993" y="0"/>
                </a:lnTo>
                <a:lnTo>
                  <a:pt x="33689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66801" y="419100"/>
            <a:ext cx="6833646" cy="902170"/>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Josefin Sans Bold"/>
                <a:ea typeface="Josefin Sans Bold"/>
                <a:cs typeface="Josefin Sans Bold"/>
                <a:sym typeface="Josefin Sans Bold"/>
              </a:rPr>
              <a:t>Nhược</a:t>
            </a:r>
            <a:r>
              <a:rPr lang="en-US" sz="5199" b="1" dirty="0">
                <a:solidFill>
                  <a:srgbClr val="000000"/>
                </a:solidFill>
                <a:latin typeface="Josefin Sans Bold"/>
                <a:ea typeface="Josefin Sans Bold"/>
                <a:cs typeface="Josefin Sans Bold"/>
                <a:sym typeface="Josefin Sans Bold"/>
              </a:rPr>
              <a:t> </a:t>
            </a:r>
            <a:r>
              <a:rPr lang="en-US" sz="5199" b="1" dirty="0" err="1">
                <a:solidFill>
                  <a:srgbClr val="000000"/>
                </a:solidFill>
                <a:latin typeface="Josefin Sans Bold"/>
                <a:ea typeface="Josefin Sans Bold"/>
                <a:cs typeface="Josefin Sans Bold"/>
                <a:sym typeface="Josefin Sans Bold"/>
              </a:rPr>
              <a:t>điểm</a:t>
            </a:r>
            <a:r>
              <a:rPr lang="en-US" sz="5199" b="1" dirty="0">
                <a:solidFill>
                  <a:srgbClr val="000000"/>
                </a:solidFill>
                <a:latin typeface="Josefin Sans Bold"/>
                <a:ea typeface="Josefin Sans Bold"/>
                <a:cs typeface="Josefin Sans Bold"/>
                <a:sym typeface="Josefin Sans Bold"/>
              </a:rPr>
              <a:t> NoSQL</a:t>
            </a:r>
          </a:p>
        </p:txBody>
      </p:sp>
      <p:sp>
        <p:nvSpPr>
          <p:cNvPr id="6" name="TextBox 6"/>
          <p:cNvSpPr txBox="1"/>
          <p:nvPr/>
        </p:nvSpPr>
        <p:spPr>
          <a:xfrm>
            <a:off x="0" y="6468932"/>
            <a:ext cx="10739341" cy="3593531"/>
          </a:xfrm>
          <a:prstGeom prst="rect">
            <a:avLst/>
          </a:prstGeom>
        </p:spPr>
        <p:txBody>
          <a:bodyPr lIns="0" tIns="0" rIns="0" bIns="0" rtlCol="0" anchor="t">
            <a:spAutoFit/>
          </a:bodyPr>
          <a:lstStyle/>
          <a:p>
            <a:pPr algn="l">
              <a:lnSpc>
                <a:spcPts val="4056"/>
              </a:lnSpc>
            </a:pPr>
            <a:r>
              <a:rPr lang="en-US" sz="2897" b="1">
                <a:solidFill>
                  <a:srgbClr val="000000"/>
                </a:solidFill>
                <a:latin typeface="Josefin Sans Bold"/>
                <a:ea typeface="Josefin Sans Bold"/>
                <a:cs typeface="Josefin Sans Bold"/>
                <a:sym typeface="Josefin Sans Bold"/>
              </a:rPr>
              <a:t>7. Cần kiến thức chuyên sâu khi thiết kế hệ thống</a:t>
            </a:r>
          </a:p>
          <a:p>
            <a:pPr marL="625545" lvl="1" indent="-312773" algn="l">
              <a:lnSpc>
                <a:spcPts val="4056"/>
              </a:lnSpc>
              <a:buFont typeface="Arial"/>
              <a:buChar char="•"/>
            </a:pPr>
            <a:r>
              <a:rPr lang="en-US" sz="2897">
                <a:solidFill>
                  <a:srgbClr val="000000"/>
                </a:solidFill>
                <a:latin typeface="Josefin Sans"/>
                <a:ea typeface="Josefin Sans"/>
                <a:cs typeface="Josefin Sans"/>
                <a:sym typeface="Josefin Sans"/>
              </a:rPr>
              <a:t>Không thể chỉ áp dụng tư duy của SQL vào NoSQL, cần hiểu rõ đặc điểm của từng loại NoSQL (Document, Key-Value, Column, Graph).</a:t>
            </a:r>
          </a:p>
          <a:p>
            <a:pPr marL="625545" lvl="1" indent="-312773" algn="l">
              <a:lnSpc>
                <a:spcPts val="4056"/>
              </a:lnSpc>
              <a:buFont typeface="Arial"/>
              <a:buChar char="•"/>
            </a:pPr>
            <a:r>
              <a:rPr lang="en-US" sz="2897">
                <a:solidFill>
                  <a:srgbClr val="000000"/>
                </a:solidFill>
                <a:latin typeface="Josefin Sans"/>
                <a:ea typeface="Josefin Sans"/>
                <a:cs typeface="Josefin Sans"/>
                <a:sym typeface="Josefin Sans"/>
              </a:rPr>
              <a:t>Nếu thiết kế sai từ đầu, có thể dẫn đến hiệu suất kém hoặc khó mở rộng sau này.</a:t>
            </a:r>
          </a:p>
          <a:p>
            <a:pPr algn="l">
              <a:lnSpc>
                <a:spcPts val="4056"/>
              </a:lnSpc>
            </a:pPr>
            <a:endParaRPr lang="en-US" sz="2897">
              <a:solidFill>
                <a:srgbClr val="000000"/>
              </a:solidFill>
              <a:latin typeface="Josefin Sans"/>
              <a:ea typeface="Josefin Sans"/>
              <a:cs typeface="Josefin Sans"/>
              <a:sym typeface="Josefi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644071" y="2205185"/>
            <a:ext cx="13355530" cy="4190365"/>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FFFFFF"/>
                </a:solidFill>
                <a:latin typeface="Josefin Sans"/>
                <a:ea typeface="Josefin Sans"/>
                <a:cs typeface="Josefin Sans"/>
                <a:sym typeface="Josefin Sans"/>
              </a:rPr>
              <a:t>Khi </a:t>
            </a:r>
            <a:r>
              <a:rPr lang="en-US" sz="3399" dirty="0" err="1">
                <a:solidFill>
                  <a:srgbClr val="FFFFFF"/>
                </a:solidFill>
                <a:latin typeface="Josefin Sans"/>
                <a:ea typeface="Josefin Sans"/>
                <a:cs typeface="Josefin Sans"/>
                <a:sym typeface="Josefin Sans"/>
              </a:rPr>
              <a:t>cần</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tốc</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độ</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cao</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khả</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năng</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mở</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rộng</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tốt</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vd</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hệ</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thống</a:t>
            </a:r>
            <a:r>
              <a:rPr lang="en-US" sz="3399" dirty="0">
                <a:solidFill>
                  <a:srgbClr val="FFFFFF"/>
                </a:solidFill>
                <a:latin typeface="Josefin Sans"/>
                <a:ea typeface="Josefin Sans"/>
                <a:cs typeface="Josefin Sans"/>
                <a:sym typeface="Josefin Sans"/>
              </a:rPr>
              <a:t> big data, IoT, social network).</a:t>
            </a:r>
          </a:p>
          <a:p>
            <a:pPr marL="734059" lvl="1" indent="-367030" algn="l">
              <a:lnSpc>
                <a:spcPts val="4759"/>
              </a:lnSpc>
              <a:buFont typeface="Arial"/>
              <a:buChar char="•"/>
            </a:pPr>
            <a:r>
              <a:rPr lang="en-US" sz="3399" dirty="0">
                <a:solidFill>
                  <a:srgbClr val="FFFFFF"/>
                </a:solidFill>
                <a:latin typeface="Josefin Sans"/>
                <a:ea typeface="Josefin Sans"/>
                <a:cs typeface="Josefin Sans"/>
                <a:sym typeface="Josefin Sans"/>
              </a:rPr>
              <a:t>Khi </a:t>
            </a:r>
            <a:r>
              <a:rPr lang="en-US" sz="3399" dirty="0" err="1">
                <a:solidFill>
                  <a:srgbClr val="FFFFFF"/>
                </a:solidFill>
                <a:latin typeface="Josefin Sans"/>
                <a:ea typeface="Josefin Sans"/>
                <a:cs typeface="Josefin Sans"/>
                <a:sym typeface="Josefin Sans"/>
              </a:rPr>
              <a:t>dữ</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liệu</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có</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cấu</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trúc</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linh</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hoạt</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không</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cần</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ràng</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buộc</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quan</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hệ</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quá</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chặt</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chẽ</a:t>
            </a:r>
            <a:r>
              <a:rPr lang="en-US" sz="3399" dirty="0">
                <a:solidFill>
                  <a:srgbClr val="FFFFFF"/>
                </a:solidFill>
                <a:latin typeface="Josefin Sans"/>
                <a:ea typeface="Josefin Sans"/>
                <a:cs typeface="Josefin Sans"/>
                <a:sym typeface="Josefin Sans"/>
              </a:rPr>
              <a:t>.</a:t>
            </a:r>
          </a:p>
          <a:p>
            <a:pPr marL="734059" lvl="1" indent="-367030" algn="l">
              <a:lnSpc>
                <a:spcPts val="4759"/>
              </a:lnSpc>
              <a:buFont typeface="Arial"/>
              <a:buChar char="•"/>
            </a:pPr>
            <a:r>
              <a:rPr lang="en-US" sz="3399" dirty="0">
                <a:solidFill>
                  <a:srgbClr val="FFFFFF"/>
                </a:solidFill>
                <a:latin typeface="Josefin Sans"/>
                <a:ea typeface="Josefin Sans"/>
                <a:cs typeface="Josefin Sans"/>
                <a:sym typeface="Josefin Sans"/>
              </a:rPr>
              <a:t>Khi </a:t>
            </a:r>
            <a:r>
              <a:rPr lang="en-US" sz="3399" dirty="0" err="1">
                <a:solidFill>
                  <a:srgbClr val="FFFFFF"/>
                </a:solidFill>
                <a:latin typeface="Josefin Sans"/>
                <a:ea typeface="Josefin Sans"/>
                <a:cs typeface="Josefin Sans"/>
                <a:sym typeface="Josefin Sans"/>
              </a:rPr>
              <a:t>ưu</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tiên</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tính</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sẵn</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sàng</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hơn</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tính</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nhất</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quán</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vd</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hệ</a:t>
            </a:r>
            <a:r>
              <a:rPr lang="en-US" sz="3399" dirty="0">
                <a:solidFill>
                  <a:srgbClr val="FFFFFF"/>
                </a:solidFill>
                <a:latin typeface="Josefin Sans"/>
                <a:ea typeface="Josefin Sans"/>
                <a:cs typeface="Josefin Sans"/>
                <a:sym typeface="Josefin Sans"/>
              </a:rPr>
              <a:t> </a:t>
            </a:r>
            <a:r>
              <a:rPr lang="en-US" sz="3399" dirty="0" err="1">
                <a:solidFill>
                  <a:srgbClr val="FFFFFF"/>
                </a:solidFill>
                <a:latin typeface="Josefin Sans"/>
                <a:ea typeface="Josefin Sans"/>
                <a:cs typeface="Josefin Sans"/>
                <a:sym typeface="Josefin Sans"/>
              </a:rPr>
              <a:t>thống</a:t>
            </a:r>
            <a:r>
              <a:rPr lang="en-US" sz="3399" dirty="0">
                <a:solidFill>
                  <a:srgbClr val="FFFFFF"/>
                </a:solidFill>
                <a:latin typeface="Josefin Sans"/>
                <a:ea typeface="Josefin Sans"/>
                <a:cs typeface="Josefin Sans"/>
                <a:sym typeface="Josefin Sans"/>
              </a:rPr>
              <a:t> log, cache).</a:t>
            </a:r>
          </a:p>
          <a:p>
            <a:pPr algn="l">
              <a:lnSpc>
                <a:spcPts val="4759"/>
              </a:lnSpc>
            </a:pPr>
            <a:endParaRPr lang="en-US" sz="3399" dirty="0">
              <a:solidFill>
                <a:srgbClr val="FFFFFF"/>
              </a:solidFill>
              <a:latin typeface="Josefin Sans"/>
              <a:ea typeface="Josefin Sans"/>
              <a:cs typeface="Josefin Sans"/>
              <a:sym typeface="Josefin Sans"/>
            </a:endParaRPr>
          </a:p>
        </p:txBody>
      </p:sp>
      <p:sp>
        <p:nvSpPr>
          <p:cNvPr id="3" name="Freeform 3"/>
          <p:cNvSpPr/>
          <p:nvPr/>
        </p:nvSpPr>
        <p:spPr>
          <a:xfrm>
            <a:off x="13999601" y="2067963"/>
            <a:ext cx="3955351" cy="4114800"/>
          </a:xfrm>
          <a:custGeom>
            <a:avLst/>
            <a:gdLst/>
            <a:ahLst/>
            <a:cxnLst/>
            <a:rect l="l" t="t" r="r" b="b"/>
            <a:pathLst>
              <a:path w="3955351" h="4114800">
                <a:moveTo>
                  <a:pt x="0" y="0"/>
                </a:moveTo>
                <a:lnTo>
                  <a:pt x="3955351" y="0"/>
                </a:lnTo>
                <a:lnTo>
                  <a:pt x="395535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419596" y="914400"/>
            <a:ext cx="8480227" cy="906145"/>
          </a:xfrm>
          <a:prstGeom prst="rect">
            <a:avLst/>
          </a:prstGeom>
        </p:spPr>
        <p:txBody>
          <a:bodyPr lIns="0" tIns="0" rIns="0" bIns="0" rtlCol="0" anchor="t">
            <a:spAutoFit/>
          </a:bodyPr>
          <a:lstStyle/>
          <a:p>
            <a:pPr algn="ctr">
              <a:lnSpc>
                <a:spcPts val="7279"/>
              </a:lnSpc>
            </a:pPr>
            <a:r>
              <a:rPr lang="en-US" sz="5199" b="1">
                <a:solidFill>
                  <a:srgbClr val="FFFFFF"/>
                </a:solidFill>
                <a:latin typeface="Josefin Sans Bold"/>
                <a:ea typeface="Josefin Sans Bold"/>
                <a:cs typeface="Josefin Sans Bold"/>
                <a:sym typeface="Josefin Sans Bold"/>
              </a:rPr>
              <a:t>Khi nào nên dùng NoSQL?</a:t>
            </a:r>
          </a:p>
        </p:txBody>
      </p:sp>
      <p:sp>
        <p:nvSpPr>
          <p:cNvPr id="5" name="TextBox 5"/>
          <p:cNvSpPr txBox="1"/>
          <p:nvPr/>
        </p:nvSpPr>
        <p:spPr>
          <a:xfrm>
            <a:off x="644071" y="6868160"/>
            <a:ext cx="13355530" cy="2390140"/>
          </a:xfrm>
          <a:prstGeom prst="rect">
            <a:avLst/>
          </a:prstGeom>
        </p:spPr>
        <p:txBody>
          <a:bodyPr lIns="0" tIns="0" rIns="0" bIns="0" rtlCol="0" anchor="t">
            <a:spAutoFit/>
          </a:bodyPr>
          <a:lstStyle/>
          <a:p>
            <a:pPr algn="l">
              <a:lnSpc>
                <a:spcPts val="4759"/>
              </a:lnSpc>
            </a:pPr>
            <a:r>
              <a:rPr lang="en-US" sz="3399" b="1">
                <a:solidFill>
                  <a:srgbClr val="FFFFFF"/>
                </a:solidFill>
                <a:latin typeface="Josefin Sans Bold"/>
                <a:ea typeface="Josefin Sans Bold"/>
                <a:cs typeface="Josefin Sans Bold"/>
                <a:sym typeface="Josefin Sans Bold"/>
              </a:rPr>
              <a:t>Tóm lại:</a:t>
            </a:r>
            <a:r>
              <a:rPr lang="en-US" sz="3399">
                <a:solidFill>
                  <a:srgbClr val="FFFFFF"/>
                </a:solidFill>
                <a:latin typeface="Josefin Sans"/>
                <a:ea typeface="Josefin Sans"/>
                <a:cs typeface="Josefin Sans"/>
                <a:sym typeface="Josefin Sans"/>
              </a:rPr>
              <a:t> NoSQL mạnh về tốc độ và khả năng mở rộng, nhưng SQL vẫn là lựa chọn tốt cho các hệ thống cần tính nhất quán cao và giao dịch phức tạp.</a:t>
            </a:r>
          </a:p>
          <a:p>
            <a:pPr algn="l">
              <a:lnSpc>
                <a:spcPts val="4759"/>
              </a:lnSpc>
            </a:pPr>
            <a:endParaRPr lang="en-US" sz="3399">
              <a:solidFill>
                <a:srgbClr val="FFFFFF"/>
              </a:solidFill>
              <a:latin typeface="Josefin Sans"/>
              <a:ea typeface="Josefin Sans"/>
              <a:cs typeface="Josefin Sans"/>
              <a:sym typeface="Josefi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997917" y="-4030730"/>
            <a:ext cx="6338112" cy="6384545"/>
          </a:xfrm>
          <a:custGeom>
            <a:avLst/>
            <a:gdLst/>
            <a:ahLst/>
            <a:cxnLst/>
            <a:rect l="l" t="t" r="r" b="b"/>
            <a:pathLst>
              <a:path w="6338112" h="6384545">
                <a:moveTo>
                  <a:pt x="0" y="0"/>
                </a:moveTo>
                <a:lnTo>
                  <a:pt x="6338112" y="0"/>
                </a:lnTo>
                <a:lnTo>
                  <a:pt x="6338112" y="6384545"/>
                </a:lnTo>
                <a:lnTo>
                  <a:pt x="0" y="6384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99938" y="1028700"/>
            <a:ext cx="4103827" cy="4114800"/>
          </a:xfrm>
          <a:custGeom>
            <a:avLst/>
            <a:gdLst/>
            <a:ahLst/>
            <a:cxnLst/>
            <a:rect l="l" t="t" r="r" b="b"/>
            <a:pathLst>
              <a:path w="4103827" h="4114800">
                <a:moveTo>
                  <a:pt x="0" y="0"/>
                </a:moveTo>
                <a:lnTo>
                  <a:pt x="4103827" y="0"/>
                </a:lnTo>
                <a:lnTo>
                  <a:pt x="41038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965998" y="2795870"/>
            <a:ext cx="4103827" cy="4114800"/>
          </a:xfrm>
          <a:custGeom>
            <a:avLst/>
            <a:gdLst/>
            <a:ahLst/>
            <a:cxnLst/>
            <a:rect l="l" t="t" r="r" b="b"/>
            <a:pathLst>
              <a:path w="4103827" h="4114800">
                <a:moveTo>
                  <a:pt x="0" y="0"/>
                </a:moveTo>
                <a:lnTo>
                  <a:pt x="4103827" y="0"/>
                </a:lnTo>
                <a:lnTo>
                  <a:pt x="41038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914084" y="4480988"/>
            <a:ext cx="4103827" cy="4114800"/>
          </a:xfrm>
          <a:custGeom>
            <a:avLst/>
            <a:gdLst/>
            <a:ahLst/>
            <a:cxnLst/>
            <a:rect l="l" t="t" r="r" b="b"/>
            <a:pathLst>
              <a:path w="4103827" h="4114800">
                <a:moveTo>
                  <a:pt x="0" y="0"/>
                </a:moveTo>
                <a:lnTo>
                  <a:pt x="4103827" y="0"/>
                </a:lnTo>
                <a:lnTo>
                  <a:pt x="41038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615956" y="3181350"/>
            <a:ext cx="8489114" cy="3905250"/>
          </a:xfrm>
          <a:prstGeom prst="rect">
            <a:avLst/>
          </a:prstGeom>
        </p:spPr>
        <p:txBody>
          <a:bodyPr lIns="0" tIns="0" rIns="0" bIns="0" rtlCol="0" anchor="t">
            <a:spAutoFit/>
          </a:bodyPr>
          <a:lstStyle/>
          <a:p>
            <a:pPr algn="l">
              <a:lnSpc>
                <a:spcPts val="10200"/>
              </a:lnSpc>
            </a:pPr>
            <a:r>
              <a:rPr lang="en-US" sz="8500" b="1">
                <a:solidFill>
                  <a:srgbClr val="F7B4A7"/>
                </a:solidFill>
                <a:latin typeface="Josefin Sans Bold"/>
                <a:ea typeface="Josefin Sans Bold"/>
                <a:cs typeface="Josefin Sans Bold"/>
                <a:sym typeface="Josefin Sans Bold"/>
              </a:rPr>
              <a:t>Một số loại mô hình CSDL NoSQL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302264" y="1684366"/>
            <a:ext cx="8592473" cy="6589684"/>
            <a:chOff x="0" y="0"/>
            <a:chExt cx="11456630" cy="8786245"/>
          </a:xfrm>
        </p:grpSpPr>
        <p:sp>
          <p:nvSpPr>
            <p:cNvPr id="3" name="TextBox 3"/>
            <p:cNvSpPr txBox="1"/>
            <p:nvPr/>
          </p:nvSpPr>
          <p:spPr>
            <a:xfrm>
              <a:off x="481673" y="-9525"/>
              <a:ext cx="6723775" cy="1279525"/>
            </a:xfrm>
            <a:prstGeom prst="rect">
              <a:avLst/>
            </a:prstGeom>
          </p:spPr>
          <p:txBody>
            <a:bodyPr lIns="0" tIns="0" rIns="0" bIns="0" rtlCol="0" anchor="t">
              <a:spAutoFit/>
            </a:bodyPr>
            <a:lstStyle/>
            <a:p>
              <a:pPr algn="l">
                <a:lnSpc>
                  <a:spcPts val="7559"/>
                </a:lnSpc>
              </a:pPr>
              <a:r>
                <a:rPr lang="en-US" sz="6299" b="1">
                  <a:solidFill>
                    <a:srgbClr val="F7B4A7"/>
                  </a:solidFill>
                  <a:latin typeface="Josefin Sans Bold"/>
                  <a:ea typeface="Josefin Sans Bold"/>
                  <a:cs typeface="Josefin Sans Bold"/>
                  <a:sym typeface="Josefin Sans Bold"/>
                </a:rPr>
                <a:t>Nội dung</a:t>
              </a:r>
            </a:p>
          </p:txBody>
        </p:sp>
        <p:sp>
          <p:nvSpPr>
            <p:cNvPr id="4" name="TextBox 4"/>
            <p:cNvSpPr txBox="1"/>
            <p:nvPr/>
          </p:nvSpPr>
          <p:spPr>
            <a:xfrm>
              <a:off x="481673" y="2317234"/>
              <a:ext cx="7537706" cy="970280"/>
            </a:xfrm>
            <a:prstGeom prst="rect">
              <a:avLst/>
            </a:prstGeom>
          </p:spPr>
          <p:txBody>
            <a:bodyPr lIns="0" tIns="0" rIns="0" bIns="0" rtlCol="0" anchor="t">
              <a:spAutoFit/>
            </a:bodyPr>
            <a:lstStyle/>
            <a:p>
              <a:pPr algn="l">
                <a:lnSpc>
                  <a:spcPts val="3052"/>
                </a:lnSpc>
              </a:pPr>
              <a:r>
                <a:rPr lang="en-US" sz="1849" spc="221">
                  <a:solidFill>
                    <a:srgbClr val="94DDDE"/>
                  </a:solidFill>
                  <a:latin typeface="Josefin Sans"/>
                  <a:ea typeface="Josefin Sans"/>
                  <a:cs typeface="Josefin Sans"/>
                  <a:sym typeface="Josefin Sans"/>
                </a:rPr>
                <a:t>DƯỚI ĐÂY LÀ NỘI DUNG BÀI THUYẾT TRÌNH HÔM NAY</a:t>
              </a:r>
            </a:p>
          </p:txBody>
        </p:sp>
        <p:sp>
          <p:nvSpPr>
            <p:cNvPr id="5" name="TextBox 5"/>
            <p:cNvSpPr txBox="1"/>
            <p:nvPr/>
          </p:nvSpPr>
          <p:spPr>
            <a:xfrm>
              <a:off x="0" y="4527088"/>
              <a:ext cx="11456630" cy="3923877"/>
            </a:xfrm>
            <a:prstGeom prst="rect">
              <a:avLst/>
            </a:prstGeom>
          </p:spPr>
          <p:txBody>
            <a:bodyPr lIns="0" tIns="0" rIns="0" bIns="0" rtlCol="0" anchor="t">
              <a:spAutoFit/>
            </a:bodyPr>
            <a:lstStyle/>
            <a:p>
              <a:pPr marL="609918" lvl="1" indent="-304959" algn="just">
                <a:lnSpc>
                  <a:spcPts val="3955"/>
                </a:lnSpc>
                <a:buFont typeface="Arial"/>
                <a:buChar char="•"/>
              </a:pPr>
              <a:r>
                <a:rPr lang="en-US" sz="2825" dirty="0">
                  <a:solidFill>
                    <a:srgbClr val="94DDDE"/>
                  </a:solidFill>
                  <a:latin typeface="Josefin Sans"/>
                  <a:ea typeface="Josefin Sans"/>
                  <a:cs typeface="Josefin Sans"/>
                  <a:sym typeface="Josefin Sans"/>
                </a:rPr>
                <a:t>NoSQL </a:t>
              </a:r>
              <a:r>
                <a:rPr lang="en-US" sz="2825" dirty="0" err="1">
                  <a:solidFill>
                    <a:srgbClr val="94DDDE"/>
                  </a:solidFill>
                  <a:latin typeface="Josefin Sans"/>
                  <a:ea typeface="Josefin Sans"/>
                  <a:cs typeface="Josefin Sans"/>
                  <a:sym typeface="Josefin Sans"/>
                </a:rPr>
                <a:t>là</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gì</a:t>
              </a:r>
              <a:endParaRPr lang="en-US" sz="2825" dirty="0">
                <a:solidFill>
                  <a:srgbClr val="94DDDE"/>
                </a:solidFill>
                <a:latin typeface="Josefin Sans"/>
                <a:ea typeface="Josefin Sans"/>
                <a:cs typeface="Josefin Sans"/>
                <a:sym typeface="Josefin Sans"/>
              </a:endParaRPr>
            </a:p>
            <a:p>
              <a:pPr marL="609918" lvl="1" indent="-304959" algn="just">
                <a:lnSpc>
                  <a:spcPts val="3955"/>
                </a:lnSpc>
                <a:buFont typeface="Arial"/>
                <a:buChar char="•"/>
              </a:pPr>
              <a:r>
                <a:rPr lang="en-US" sz="2825" dirty="0">
                  <a:solidFill>
                    <a:srgbClr val="94DDDE"/>
                  </a:solidFill>
                  <a:latin typeface="Josefin Sans"/>
                  <a:ea typeface="Josefin Sans"/>
                  <a:cs typeface="Josefin Sans"/>
                  <a:sym typeface="Josefin Sans"/>
                </a:rPr>
                <a:t>8 </a:t>
              </a:r>
              <a:r>
                <a:rPr lang="en-US" sz="2825" dirty="0" err="1">
                  <a:solidFill>
                    <a:srgbClr val="94DDDE"/>
                  </a:solidFill>
                  <a:latin typeface="Josefin Sans"/>
                  <a:ea typeface="Josefin Sans"/>
                  <a:cs typeface="Josefin Sans"/>
                  <a:sym typeface="Josefin Sans"/>
                </a:rPr>
                <a:t>tính</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năng</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chính</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của</a:t>
              </a:r>
              <a:r>
                <a:rPr lang="en-US" sz="2825" dirty="0">
                  <a:solidFill>
                    <a:srgbClr val="94DDDE"/>
                  </a:solidFill>
                  <a:latin typeface="Josefin Sans"/>
                  <a:ea typeface="Josefin Sans"/>
                  <a:cs typeface="Josefin Sans"/>
                  <a:sym typeface="Josefin Sans"/>
                </a:rPr>
                <a:t> NoSQL</a:t>
              </a:r>
            </a:p>
            <a:p>
              <a:pPr marL="609918" lvl="1" indent="-304959" algn="just">
                <a:lnSpc>
                  <a:spcPts val="3955"/>
                </a:lnSpc>
                <a:buFont typeface="Arial"/>
                <a:buChar char="•"/>
              </a:pPr>
              <a:r>
                <a:rPr lang="en-US" sz="2825" dirty="0" err="1">
                  <a:solidFill>
                    <a:srgbClr val="94DDDE"/>
                  </a:solidFill>
                  <a:latin typeface="Josefin Sans"/>
                  <a:ea typeface="Josefin Sans"/>
                  <a:cs typeface="Josefin Sans"/>
                  <a:sym typeface="Josefin Sans"/>
                </a:rPr>
                <a:t>Ưu</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điểm</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và</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nhược</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điểm</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của</a:t>
              </a:r>
              <a:r>
                <a:rPr lang="en-US" sz="2825" dirty="0">
                  <a:solidFill>
                    <a:srgbClr val="94DDDE"/>
                  </a:solidFill>
                  <a:latin typeface="Josefin Sans"/>
                  <a:ea typeface="Josefin Sans"/>
                  <a:cs typeface="Josefin Sans"/>
                  <a:sym typeface="Josefin Sans"/>
                </a:rPr>
                <a:t> NoSQL</a:t>
              </a:r>
            </a:p>
            <a:p>
              <a:pPr marL="609918" lvl="1" indent="-304959" algn="just">
                <a:lnSpc>
                  <a:spcPts val="3955"/>
                </a:lnSpc>
                <a:buFont typeface="Arial"/>
                <a:buChar char="•"/>
              </a:pPr>
              <a:r>
                <a:rPr lang="en-US" sz="2825" dirty="0" err="1">
                  <a:solidFill>
                    <a:srgbClr val="94DDDE"/>
                  </a:solidFill>
                  <a:latin typeface="Josefin Sans"/>
                  <a:ea typeface="Josefin Sans"/>
                  <a:cs typeface="Josefin Sans"/>
                  <a:sym typeface="Josefin Sans"/>
                </a:rPr>
                <a:t>Một</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số</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loại</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mô</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hình</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cơ</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sở</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dữ</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liệu</a:t>
              </a:r>
              <a:r>
                <a:rPr lang="en-US" sz="2825" dirty="0">
                  <a:solidFill>
                    <a:srgbClr val="94DDDE"/>
                  </a:solidFill>
                  <a:latin typeface="Josefin Sans"/>
                  <a:ea typeface="Josefin Sans"/>
                  <a:cs typeface="Josefin Sans"/>
                  <a:sym typeface="Josefin Sans"/>
                </a:rPr>
                <a:t> NoSQL</a:t>
              </a:r>
            </a:p>
            <a:p>
              <a:pPr marL="609918" lvl="1" indent="-304959" algn="just">
                <a:lnSpc>
                  <a:spcPts val="3955"/>
                </a:lnSpc>
                <a:buFont typeface="Arial"/>
                <a:buChar char="•"/>
              </a:pPr>
              <a:r>
                <a:rPr lang="en-US" sz="2825" dirty="0">
                  <a:solidFill>
                    <a:srgbClr val="94DDDE"/>
                  </a:solidFill>
                  <a:latin typeface="Josefin Sans"/>
                  <a:ea typeface="Josefin Sans"/>
                  <a:cs typeface="Josefin Sans"/>
                  <a:sym typeface="Josefin Sans"/>
                </a:rPr>
                <a:t>NoSQL </a:t>
              </a:r>
              <a:r>
                <a:rPr lang="en-US" sz="2825" dirty="0" err="1">
                  <a:solidFill>
                    <a:srgbClr val="94DDDE"/>
                  </a:solidFill>
                  <a:latin typeface="Josefin Sans"/>
                  <a:ea typeface="Josefin Sans"/>
                  <a:cs typeface="Josefin Sans"/>
                  <a:sym typeface="Josefin Sans"/>
                </a:rPr>
                <a:t>và</a:t>
              </a:r>
              <a:r>
                <a:rPr lang="en-US" sz="2825" dirty="0">
                  <a:solidFill>
                    <a:srgbClr val="94DDDE"/>
                  </a:solidFill>
                  <a:latin typeface="Josefin Sans"/>
                  <a:ea typeface="Josefin Sans"/>
                  <a:cs typeface="Josefin Sans"/>
                  <a:sym typeface="Josefin Sans"/>
                </a:rPr>
                <a:t> SQL</a:t>
              </a:r>
            </a:p>
            <a:p>
              <a:pPr marL="609918" lvl="1" indent="-304959" algn="just">
                <a:lnSpc>
                  <a:spcPts val="3955"/>
                </a:lnSpc>
                <a:buFont typeface="Arial"/>
                <a:buChar char="•"/>
              </a:pPr>
              <a:r>
                <a:rPr lang="en-US" sz="2825" dirty="0" err="1">
                  <a:solidFill>
                    <a:srgbClr val="94DDDE"/>
                  </a:solidFill>
                  <a:latin typeface="Josefin Sans"/>
                  <a:ea typeface="Josefin Sans"/>
                  <a:cs typeface="Josefin Sans"/>
                  <a:sym typeface="Josefin Sans"/>
                </a:rPr>
                <a:t>Nên</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sử</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dụng</a:t>
              </a:r>
              <a:r>
                <a:rPr lang="en-US" sz="2825" dirty="0">
                  <a:solidFill>
                    <a:srgbClr val="94DDDE"/>
                  </a:solidFill>
                  <a:latin typeface="Josefin Sans"/>
                  <a:ea typeface="Josefin Sans"/>
                  <a:cs typeface="Josefin Sans"/>
                  <a:sym typeface="Josefin Sans"/>
                </a:rPr>
                <a:t> NoSQL </a:t>
              </a:r>
              <a:r>
                <a:rPr lang="en-US" sz="2825" dirty="0" err="1">
                  <a:solidFill>
                    <a:srgbClr val="94DDDE"/>
                  </a:solidFill>
                  <a:latin typeface="Josefin Sans"/>
                  <a:ea typeface="Josefin Sans"/>
                  <a:cs typeface="Josefin Sans"/>
                  <a:sym typeface="Josefin Sans"/>
                </a:rPr>
                <a:t>trong</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trường</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hợp</a:t>
              </a:r>
              <a:r>
                <a:rPr lang="en-US" sz="2825" dirty="0">
                  <a:solidFill>
                    <a:srgbClr val="94DDDE"/>
                  </a:solidFill>
                  <a:latin typeface="Josefin Sans"/>
                  <a:ea typeface="Josefin Sans"/>
                  <a:cs typeface="Josefin Sans"/>
                  <a:sym typeface="Josefin Sans"/>
                </a:rPr>
                <a:t> </a:t>
              </a:r>
              <a:r>
                <a:rPr lang="en-US" sz="2825" dirty="0" err="1">
                  <a:solidFill>
                    <a:srgbClr val="94DDDE"/>
                  </a:solidFill>
                  <a:latin typeface="Josefin Sans"/>
                  <a:ea typeface="Josefin Sans"/>
                  <a:cs typeface="Josefin Sans"/>
                  <a:sym typeface="Josefin Sans"/>
                </a:rPr>
                <a:t>nào</a:t>
              </a:r>
              <a:r>
                <a:rPr lang="en-US" sz="2825" dirty="0">
                  <a:solidFill>
                    <a:srgbClr val="94DDDE"/>
                  </a:solidFill>
                  <a:latin typeface="Josefin Sans"/>
                  <a:ea typeface="Josefin Sans"/>
                  <a:cs typeface="Josefin Sans"/>
                  <a:sym typeface="Josefin Sans"/>
                </a:rPr>
                <a:t>?</a:t>
              </a:r>
            </a:p>
          </p:txBody>
        </p:sp>
      </p:grpSp>
      <p:sp>
        <p:nvSpPr>
          <p:cNvPr id="6" name="Freeform 6"/>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1201550" y="-3707284"/>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13912" y="2711084"/>
            <a:ext cx="9569415" cy="3673863"/>
            <a:chOff x="0" y="0"/>
            <a:chExt cx="12759220" cy="4898484"/>
          </a:xfrm>
        </p:grpSpPr>
        <p:sp>
          <p:nvSpPr>
            <p:cNvPr id="4" name="TextBox 4"/>
            <p:cNvSpPr txBox="1"/>
            <p:nvPr/>
          </p:nvSpPr>
          <p:spPr>
            <a:xfrm>
              <a:off x="0" y="190500"/>
              <a:ext cx="12759220" cy="4038600"/>
            </a:xfrm>
            <a:prstGeom prst="rect">
              <a:avLst/>
            </a:prstGeom>
          </p:spPr>
          <p:txBody>
            <a:bodyPr lIns="0" tIns="0" rIns="0" bIns="0" rtlCol="0" anchor="t">
              <a:spAutoFit/>
            </a:bodyPr>
            <a:lstStyle/>
            <a:p>
              <a:pPr algn="l">
                <a:lnSpc>
                  <a:spcPts val="7695"/>
                </a:lnSpc>
              </a:pPr>
              <a:r>
                <a:rPr lang="en-US" sz="8100" b="1" spc="-81">
                  <a:solidFill>
                    <a:srgbClr val="2B4B82"/>
                  </a:solidFill>
                  <a:latin typeface="Josefin Sans Bold"/>
                  <a:ea typeface="Josefin Sans Bold"/>
                  <a:cs typeface="Josefin Sans Bold"/>
                  <a:sym typeface="Josefin Sans Bold"/>
                </a:rPr>
                <a:t>1. Key-Value Stores (Kho lưu trữ Khóa-Giá trị)</a:t>
              </a:r>
            </a:p>
          </p:txBody>
        </p:sp>
        <p:sp>
          <p:nvSpPr>
            <p:cNvPr id="5" name="TextBox 5"/>
            <p:cNvSpPr txBox="1"/>
            <p:nvPr/>
          </p:nvSpPr>
          <p:spPr>
            <a:xfrm>
              <a:off x="0" y="4280587"/>
              <a:ext cx="12759220" cy="620014"/>
            </a:xfrm>
            <a:prstGeom prst="rect">
              <a:avLst/>
            </a:prstGeom>
          </p:spPr>
          <p:txBody>
            <a:bodyPr lIns="0" tIns="0" rIns="0" bIns="0" rtlCol="0" anchor="t">
              <a:spAutoFit/>
            </a:bodyPr>
            <a:lstStyle/>
            <a:p>
              <a:pPr algn="l">
                <a:lnSpc>
                  <a:spcPts val="4055"/>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755322" y="4758690"/>
            <a:ext cx="6357135" cy="4114800"/>
          </a:xfrm>
          <a:custGeom>
            <a:avLst/>
            <a:gdLst/>
            <a:ahLst/>
            <a:cxnLst/>
            <a:rect l="l" t="t" r="r" b="b"/>
            <a:pathLst>
              <a:path w="6357135" h="4114800">
                <a:moveTo>
                  <a:pt x="0" y="0"/>
                </a:moveTo>
                <a:lnTo>
                  <a:pt x="6357135" y="0"/>
                </a:lnTo>
                <a:lnTo>
                  <a:pt x="63571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351472" y="1973562"/>
            <a:ext cx="1302717" cy="1327804"/>
          </a:xfrm>
          <a:custGeom>
            <a:avLst/>
            <a:gdLst/>
            <a:ahLst/>
            <a:cxnLst/>
            <a:rect l="l" t="t" r="r" b="b"/>
            <a:pathLst>
              <a:path w="1302717" h="1327804">
                <a:moveTo>
                  <a:pt x="0" y="0"/>
                </a:moveTo>
                <a:lnTo>
                  <a:pt x="1302717" y="0"/>
                </a:lnTo>
                <a:lnTo>
                  <a:pt x="1302717" y="1327804"/>
                </a:lnTo>
                <a:lnTo>
                  <a:pt x="0" y="13278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503821" y="1916412"/>
            <a:ext cx="9162237" cy="1893570"/>
          </a:xfrm>
          <a:prstGeom prst="rect">
            <a:avLst/>
          </a:prstGeom>
        </p:spPr>
        <p:txBody>
          <a:bodyPr lIns="0" tIns="0" rIns="0" bIns="0" rtlCol="0" anchor="t">
            <a:spAutoFit/>
          </a:bodyPr>
          <a:lstStyle/>
          <a:p>
            <a:pPr marL="582930" lvl="1" indent="-291465" algn="l">
              <a:lnSpc>
                <a:spcPts val="3780"/>
              </a:lnSpc>
              <a:buFont typeface="Arial"/>
              <a:buChar char="•"/>
            </a:pPr>
            <a:r>
              <a:rPr lang="en-US" sz="2700">
                <a:solidFill>
                  <a:srgbClr val="2B4B82"/>
                </a:solidFill>
                <a:latin typeface="Josefin Sans"/>
                <a:ea typeface="Josefin Sans"/>
                <a:cs typeface="Josefin Sans"/>
                <a:sym typeface="Josefin Sans"/>
              </a:rPr>
              <a:t>Mỗi giá trị được lưu trữ dưới dạng BLOB (Binary Large Object) và cơ sở dữ liệu không quan tâm đến nội dung của nó</a:t>
            </a:r>
          </a:p>
          <a:p>
            <a:pPr algn="l">
              <a:lnSpc>
                <a:spcPts val="3779"/>
              </a:lnSpc>
            </a:pPr>
            <a:endParaRPr lang="en-US" sz="2700">
              <a:solidFill>
                <a:srgbClr val="2B4B82"/>
              </a:solidFill>
              <a:latin typeface="Josefin Sans"/>
              <a:ea typeface="Josefin Sans"/>
              <a:cs typeface="Josefin Sans"/>
              <a:sym typeface="Josefin Sans"/>
            </a:endParaRPr>
          </a:p>
        </p:txBody>
      </p:sp>
      <p:sp>
        <p:nvSpPr>
          <p:cNvPr id="5" name="TextBox 5"/>
          <p:cNvSpPr txBox="1"/>
          <p:nvPr/>
        </p:nvSpPr>
        <p:spPr>
          <a:xfrm>
            <a:off x="542038" y="972336"/>
            <a:ext cx="6089060" cy="3485347"/>
          </a:xfrm>
          <a:prstGeom prst="rect">
            <a:avLst/>
          </a:prstGeom>
        </p:spPr>
        <p:txBody>
          <a:bodyPr lIns="0" tIns="0" rIns="0" bIns="0" rtlCol="0" anchor="t">
            <a:spAutoFit/>
          </a:bodyPr>
          <a:lstStyle/>
          <a:p>
            <a:pPr algn="ctr">
              <a:lnSpc>
                <a:spcPts val="13965"/>
              </a:lnSpc>
              <a:spcBef>
                <a:spcPct val="0"/>
              </a:spcBef>
            </a:pPr>
            <a:r>
              <a:rPr lang="en-US" sz="9975" b="1">
                <a:solidFill>
                  <a:srgbClr val="2B4B82"/>
                </a:solidFill>
                <a:latin typeface="Josefin Sans Bold"/>
                <a:ea typeface="Josefin Sans Bold"/>
                <a:cs typeface="Josefin Sans Bold"/>
                <a:sym typeface="Josefin Sans Bold"/>
              </a:rPr>
              <a:t>Đặc điểm kỹ thuật</a:t>
            </a:r>
          </a:p>
        </p:txBody>
      </p:sp>
      <p:sp>
        <p:nvSpPr>
          <p:cNvPr id="6" name="TextBox 6"/>
          <p:cNvSpPr txBox="1"/>
          <p:nvPr/>
        </p:nvSpPr>
        <p:spPr>
          <a:xfrm>
            <a:off x="8503821" y="4400532"/>
            <a:ext cx="9162237" cy="94107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2B4B82"/>
                </a:solidFill>
                <a:latin typeface="Josefin Sans"/>
                <a:ea typeface="Josefin Sans"/>
                <a:cs typeface="Josefin Sans"/>
                <a:sym typeface="Josefin Sans"/>
              </a:rPr>
              <a:t>Không hỗ trợ truy vấn phức tạp trên giá trị</a:t>
            </a:r>
          </a:p>
          <a:p>
            <a:pPr algn="l">
              <a:lnSpc>
                <a:spcPts val="3780"/>
              </a:lnSpc>
            </a:pPr>
            <a:endParaRPr lang="en-US" sz="2700">
              <a:solidFill>
                <a:srgbClr val="2B4B82"/>
              </a:solidFill>
              <a:latin typeface="Josefin Sans"/>
              <a:ea typeface="Josefin Sans"/>
              <a:cs typeface="Josefin Sans"/>
              <a:sym typeface="Josefin Sans"/>
            </a:endParaRPr>
          </a:p>
        </p:txBody>
      </p:sp>
      <p:sp>
        <p:nvSpPr>
          <p:cNvPr id="7" name="TextBox 7"/>
          <p:cNvSpPr txBox="1"/>
          <p:nvPr/>
        </p:nvSpPr>
        <p:spPr>
          <a:xfrm>
            <a:off x="8503821" y="5928351"/>
            <a:ext cx="9162237" cy="14173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2B4B82"/>
                </a:solidFill>
                <a:latin typeface="Josefin Sans"/>
                <a:ea typeface="Josefin Sans"/>
                <a:cs typeface="Josefin Sans"/>
                <a:sym typeface="Josefin Sans"/>
              </a:rPr>
              <a:t>Thao tác CRUD (Create, Read, Update, Delete) rất đơn giản và hiệu quả</a:t>
            </a:r>
          </a:p>
          <a:p>
            <a:pPr algn="l">
              <a:lnSpc>
                <a:spcPts val="3780"/>
              </a:lnSpc>
            </a:pPr>
            <a:endParaRPr lang="en-US" sz="2700">
              <a:solidFill>
                <a:srgbClr val="2B4B82"/>
              </a:solidFill>
              <a:latin typeface="Josefin Sans"/>
              <a:ea typeface="Josefin Sans"/>
              <a:cs typeface="Josefin Sans"/>
              <a:sym typeface="Josefin Sans"/>
            </a:endParaRPr>
          </a:p>
        </p:txBody>
      </p:sp>
      <p:sp>
        <p:nvSpPr>
          <p:cNvPr id="8" name="TextBox 8"/>
          <p:cNvSpPr txBox="1"/>
          <p:nvPr/>
        </p:nvSpPr>
        <p:spPr>
          <a:xfrm>
            <a:off x="8503821" y="7932420"/>
            <a:ext cx="9162237" cy="941070"/>
          </a:xfrm>
          <a:prstGeom prst="rect">
            <a:avLst/>
          </a:prstGeom>
        </p:spPr>
        <p:txBody>
          <a:bodyPr lIns="0" tIns="0" rIns="0" bIns="0" rtlCol="0" anchor="t">
            <a:spAutoFit/>
          </a:bodyPr>
          <a:lstStyle/>
          <a:p>
            <a:pPr marL="582930" lvl="1" indent="-291465" algn="l">
              <a:lnSpc>
                <a:spcPts val="3780"/>
              </a:lnSpc>
              <a:buFont typeface="Arial"/>
              <a:buChar char="•"/>
            </a:pPr>
            <a:r>
              <a:rPr lang="en-US" sz="2700">
                <a:solidFill>
                  <a:srgbClr val="2B4B82"/>
                </a:solidFill>
                <a:latin typeface="Josefin Sans"/>
                <a:ea typeface="Josefin Sans"/>
                <a:cs typeface="Josefin Sans"/>
                <a:sym typeface="Josefin Sans"/>
              </a:rPr>
              <a:t>Hỗ trợ khả năng mở rộng ngang (horizontal scaling) tuyệt vời</a:t>
            </a:r>
          </a:p>
        </p:txBody>
      </p:sp>
      <p:sp>
        <p:nvSpPr>
          <p:cNvPr id="9" name="Freeform 9"/>
          <p:cNvSpPr/>
          <p:nvPr/>
        </p:nvSpPr>
        <p:spPr>
          <a:xfrm>
            <a:off x="7351472" y="3979532"/>
            <a:ext cx="1302717" cy="1327804"/>
          </a:xfrm>
          <a:custGeom>
            <a:avLst/>
            <a:gdLst/>
            <a:ahLst/>
            <a:cxnLst/>
            <a:rect l="l" t="t" r="r" b="b"/>
            <a:pathLst>
              <a:path w="1302717" h="1327804">
                <a:moveTo>
                  <a:pt x="0" y="0"/>
                </a:moveTo>
                <a:lnTo>
                  <a:pt x="1302717" y="0"/>
                </a:lnTo>
                <a:lnTo>
                  <a:pt x="1302717" y="1327804"/>
                </a:lnTo>
                <a:lnTo>
                  <a:pt x="0" y="13278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7351472" y="5881693"/>
            <a:ext cx="1302717" cy="1327804"/>
          </a:xfrm>
          <a:custGeom>
            <a:avLst/>
            <a:gdLst/>
            <a:ahLst/>
            <a:cxnLst/>
            <a:rect l="l" t="t" r="r" b="b"/>
            <a:pathLst>
              <a:path w="1302717" h="1327804">
                <a:moveTo>
                  <a:pt x="0" y="0"/>
                </a:moveTo>
                <a:lnTo>
                  <a:pt x="1302717" y="0"/>
                </a:lnTo>
                <a:lnTo>
                  <a:pt x="1302717" y="1327803"/>
                </a:lnTo>
                <a:lnTo>
                  <a:pt x="0" y="1327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7351472" y="8021946"/>
            <a:ext cx="1302717" cy="1327804"/>
          </a:xfrm>
          <a:custGeom>
            <a:avLst/>
            <a:gdLst/>
            <a:ahLst/>
            <a:cxnLst/>
            <a:rect l="l" t="t" r="r" b="b"/>
            <a:pathLst>
              <a:path w="1302717" h="1327804">
                <a:moveTo>
                  <a:pt x="0" y="0"/>
                </a:moveTo>
                <a:lnTo>
                  <a:pt x="1302717" y="0"/>
                </a:lnTo>
                <a:lnTo>
                  <a:pt x="1302717" y="1327804"/>
                </a:lnTo>
                <a:lnTo>
                  <a:pt x="0" y="13278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64D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4285523"/>
            <a:ext cx="5903781" cy="5903781"/>
          </a:xfrm>
          <a:prstGeom prst="rect">
            <a:avLst/>
          </a:prstGeom>
        </p:spPr>
      </p:pic>
      <p:sp>
        <p:nvSpPr>
          <p:cNvPr id="3" name="Freeform 3"/>
          <p:cNvSpPr/>
          <p:nvPr/>
        </p:nvSpPr>
        <p:spPr>
          <a:xfrm>
            <a:off x="16008154" y="762822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78693" y="1673128"/>
            <a:ext cx="8565734" cy="2031422"/>
            <a:chOff x="0" y="0"/>
            <a:chExt cx="11420978" cy="2708563"/>
          </a:xfrm>
        </p:grpSpPr>
        <p:sp>
          <p:nvSpPr>
            <p:cNvPr id="5" name="TextBox 5"/>
            <p:cNvSpPr txBox="1"/>
            <p:nvPr/>
          </p:nvSpPr>
          <p:spPr>
            <a:xfrm>
              <a:off x="0" y="0"/>
              <a:ext cx="11420978" cy="1567333"/>
            </a:xfrm>
            <a:prstGeom prst="rect">
              <a:avLst/>
            </a:prstGeom>
          </p:spPr>
          <p:txBody>
            <a:bodyPr lIns="0" tIns="0" rIns="0" bIns="0" rtlCol="0" anchor="t">
              <a:spAutoFit/>
            </a:bodyPr>
            <a:lstStyle/>
            <a:p>
              <a:pPr algn="l">
                <a:lnSpc>
                  <a:spcPts val="9292"/>
                </a:lnSpc>
              </a:pPr>
              <a:r>
                <a:rPr lang="en-US" sz="7743" b="1">
                  <a:solidFill>
                    <a:srgbClr val="94DDDE"/>
                  </a:solidFill>
                  <a:latin typeface="Josefin Sans Bold"/>
                  <a:ea typeface="Josefin Sans Bold"/>
                  <a:cs typeface="Josefin Sans Bold"/>
                  <a:sym typeface="Josefin Sans Bold"/>
                </a:rPr>
                <a:t>Key-Value Stores</a:t>
              </a:r>
            </a:p>
          </p:txBody>
        </p:sp>
        <p:sp>
          <p:nvSpPr>
            <p:cNvPr id="6" name="TextBox 6"/>
            <p:cNvSpPr txBox="1"/>
            <p:nvPr/>
          </p:nvSpPr>
          <p:spPr>
            <a:xfrm>
              <a:off x="0" y="1951653"/>
              <a:ext cx="8862453" cy="795325"/>
            </a:xfrm>
            <a:prstGeom prst="rect">
              <a:avLst/>
            </a:prstGeom>
          </p:spPr>
          <p:txBody>
            <a:bodyPr lIns="0" tIns="0" rIns="0" bIns="0" rtlCol="0" anchor="t">
              <a:spAutoFit/>
            </a:bodyPr>
            <a:lstStyle/>
            <a:p>
              <a:pPr algn="l">
                <a:lnSpc>
                  <a:spcPts val="5157"/>
                </a:lnSpc>
              </a:pPr>
              <a:r>
                <a:rPr lang="en-US" sz="3508" spc="701">
                  <a:solidFill>
                    <a:srgbClr val="94DDDE"/>
                  </a:solidFill>
                  <a:latin typeface="Josefin Sans"/>
                  <a:ea typeface="Josefin Sans"/>
                  <a:cs typeface="Josefin Sans"/>
                  <a:sym typeface="Josefin Sans"/>
                </a:rPr>
                <a:t>CƠ CHẾ HOẠT ĐỘNG</a:t>
              </a:r>
            </a:p>
          </p:txBody>
        </p:sp>
      </p:grpSp>
      <p:grpSp>
        <p:nvGrpSpPr>
          <p:cNvPr id="7" name="Group 7"/>
          <p:cNvGrpSpPr/>
          <p:nvPr/>
        </p:nvGrpSpPr>
        <p:grpSpPr>
          <a:xfrm>
            <a:off x="6915827" y="4207438"/>
            <a:ext cx="10254917" cy="2487600"/>
            <a:chOff x="0" y="0"/>
            <a:chExt cx="13673223" cy="3316800"/>
          </a:xfrm>
        </p:grpSpPr>
        <p:sp>
          <p:nvSpPr>
            <p:cNvPr id="8" name="TextBox 8"/>
            <p:cNvSpPr txBox="1"/>
            <p:nvPr/>
          </p:nvSpPr>
          <p:spPr>
            <a:xfrm>
              <a:off x="0" y="-76200"/>
              <a:ext cx="13673223" cy="1630558"/>
            </a:xfrm>
            <a:prstGeom prst="rect">
              <a:avLst/>
            </a:prstGeom>
          </p:spPr>
          <p:txBody>
            <a:bodyPr lIns="0" tIns="0" rIns="0" bIns="0" rtlCol="0" anchor="t">
              <a:spAutoFit/>
            </a:bodyPr>
            <a:lstStyle/>
            <a:p>
              <a:pPr algn="l">
                <a:lnSpc>
                  <a:spcPts val="4969"/>
                </a:lnSpc>
              </a:pPr>
              <a:r>
                <a:rPr lang="en-US" sz="3549" b="1">
                  <a:solidFill>
                    <a:srgbClr val="94DDDE"/>
                  </a:solidFill>
                  <a:latin typeface="Josefin Sans Bold"/>
                  <a:ea typeface="Josefin Sans Bold"/>
                  <a:cs typeface="Josefin Sans Bold"/>
                  <a:sym typeface="Josefin Sans Bold"/>
                </a:rPr>
                <a:t>Key-Value Stores lưu trữ dữ liệu dưới dạng cặp khóa-giá trị</a:t>
              </a:r>
            </a:p>
          </p:txBody>
        </p:sp>
        <p:sp>
          <p:nvSpPr>
            <p:cNvPr id="9" name="TextBox 9"/>
            <p:cNvSpPr txBox="1"/>
            <p:nvPr/>
          </p:nvSpPr>
          <p:spPr>
            <a:xfrm>
              <a:off x="0" y="1961983"/>
              <a:ext cx="13673223" cy="1380580"/>
            </a:xfrm>
            <a:prstGeom prst="rect">
              <a:avLst/>
            </a:prstGeom>
          </p:spPr>
          <p:txBody>
            <a:bodyPr lIns="0" tIns="0" rIns="0" bIns="0" rtlCol="0" anchor="t">
              <a:spAutoFit/>
            </a:bodyPr>
            <a:lstStyle/>
            <a:p>
              <a:pPr algn="l">
                <a:lnSpc>
                  <a:spcPts val="4259"/>
                </a:lnSpc>
              </a:pPr>
              <a:r>
                <a:rPr lang="en-US" sz="3042">
                  <a:solidFill>
                    <a:srgbClr val="FEFEFE"/>
                  </a:solidFill>
                  <a:latin typeface="Josefin Sans"/>
                  <a:ea typeface="Josefin Sans"/>
                  <a:cs typeface="Josefin Sans"/>
                  <a:sym typeface="Josefin Sans"/>
                </a:rPr>
                <a:t>Tương tự như cấu trúc Map hoặc Dictionary trong lập trình</a:t>
              </a:r>
            </a:p>
          </p:txBody>
        </p:sp>
      </p:grpSp>
      <p:sp>
        <p:nvSpPr>
          <p:cNvPr id="10" name="TextBox 10"/>
          <p:cNvSpPr txBox="1"/>
          <p:nvPr/>
        </p:nvSpPr>
        <p:spPr>
          <a:xfrm>
            <a:off x="9144000" y="7946314"/>
            <a:ext cx="7714897" cy="424815"/>
          </a:xfrm>
          <a:prstGeom prst="rect">
            <a:avLst/>
          </a:prstGeom>
        </p:spPr>
        <p:txBody>
          <a:bodyPr lIns="0" tIns="0" rIns="0" bIns="0" rtlCol="0" anchor="t">
            <a:spAutoFit/>
          </a:bodyPr>
          <a:lstStyle/>
          <a:p>
            <a:pPr algn="l">
              <a:lnSpc>
                <a:spcPts val="3359"/>
              </a:lnSpc>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693503"/>
            <a:ext cx="12045958" cy="6775852"/>
          </a:xfrm>
          <a:custGeom>
            <a:avLst/>
            <a:gdLst/>
            <a:ahLst/>
            <a:cxnLst/>
            <a:rect l="l" t="t" r="r" b="b"/>
            <a:pathLst>
              <a:path w="12045958" h="6775852">
                <a:moveTo>
                  <a:pt x="0" y="0"/>
                </a:moveTo>
                <a:lnTo>
                  <a:pt x="12045958" y="0"/>
                </a:lnTo>
                <a:lnTo>
                  <a:pt x="12045958" y="6775852"/>
                </a:lnTo>
                <a:lnTo>
                  <a:pt x="0" y="6775852"/>
                </a:lnTo>
                <a:lnTo>
                  <a:pt x="0" y="0"/>
                </a:lnTo>
                <a:close/>
              </a:path>
            </a:pathLst>
          </a:custGeom>
          <a:blipFill>
            <a:blip r:embed="rId2"/>
            <a:stretch>
              <a:fillRect/>
            </a:stretch>
          </a:blipFill>
        </p:spPr>
        <p:txBody>
          <a:bodyPr/>
          <a:lstStyle/>
          <a:p>
            <a:endParaRPr lang="en-US"/>
          </a:p>
        </p:txBody>
      </p:sp>
      <p:sp>
        <p:nvSpPr>
          <p:cNvPr id="3" name="Freeform 3"/>
          <p:cNvSpPr/>
          <p:nvPr/>
        </p:nvSpPr>
        <p:spPr>
          <a:xfrm>
            <a:off x="12701655" y="5411955"/>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2454662" y="1999523"/>
            <a:ext cx="5833338" cy="4163813"/>
            <a:chOff x="0" y="0"/>
            <a:chExt cx="7777784" cy="5551750"/>
          </a:xfrm>
        </p:grpSpPr>
        <p:sp>
          <p:nvSpPr>
            <p:cNvPr id="5" name="TextBox 5"/>
            <p:cNvSpPr txBox="1"/>
            <p:nvPr/>
          </p:nvSpPr>
          <p:spPr>
            <a:xfrm>
              <a:off x="0" y="-76200"/>
              <a:ext cx="7777784" cy="4652364"/>
            </a:xfrm>
            <a:prstGeom prst="rect">
              <a:avLst/>
            </a:prstGeom>
          </p:spPr>
          <p:txBody>
            <a:bodyPr lIns="0" tIns="0" rIns="0" bIns="0" rtlCol="0" anchor="t">
              <a:spAutoFit/>
            </a:bodyPr>
            <a:lstStyle/>
            <a:p>
              <a:pPr algn="l">
                <a:lnSpc>
                  <a:spcPts val="4638"/>
                </a:lnSpc>
              </a:pPr>
              <a:r>
                <a:rPr lang="en-US" sz="3312" b="1">
                  <a:solidFill>
                    <a:srgbClr val="060E4C"/>
                  </a:solidFill>
                  <a:latin typeface="Josefin Sans Bold"/>
                  <a:ea typeface="Josefin Sans Bold"/>
                  <a:cs typeface="Josefin Sans Bold"/>
                  <a:sym typeface="Josefin Sans Bold"/>
                </a:rPr>
                <a:t>Mỗi khóa là duy nhất và trỏ đến một giá trị cụ thể, có thể là bất kỳ kiểu dữ liệu nào từ chuỗi đơn giản đến cấu trúc dữ liệu phức tạp.</a:t>
              </a:r>
            </a:p>
            <a:p>
              <a:pPr algn="l">
                <a:lnSpc>
                  <a:spcPts val="4638"/>
                </a:lnSpc>
              </a:pPr>
              <a:endParaRPr lang="en-US" sz="3312" b="1">
                <a:solidFill>
                  <a:srgbClr val="060E4C"/>
                </a:solidFill>
                <a:latin typeface="Josefin Sans Bold"/>
                <a:ea typeface="Josefin Sans Bold"/>
                <a:cs typeface="Josefin Sans Bold"/>
                <a:sym typeface="Josefin Sans Bold"/>
              </a:endParaRPr>
            </a:p>
          </p:txBody>
        </p:sp>
        <p:sp>
          <p:nvSpPr>
            <p:cNvPr id="6" name="TextBox 6"/>
            <p:cNvSpPr txBox="1"/>
            <p:nvPr/>
          </p:nvSpPr>
          <p:spPr>
            <a:xfrm>
              <a:off x="0" y="4965657"/>
              <a:ext cx="7777784" cy="622158"/>
            </a:xfrm>
            <a:prstGeom prst="rect">
              <a:avLst/>
            </a:prstGeom>
          </p:spPr>
          <p:txBody>
            <a:bodyPr lIns="0" tIns="0" rIns="0" bIns="0" rtlCol="0" anchor="t">
              <a:spAutoFit/>
            </a:bodyPr>
            <a:lstStyle/>
            <a:p>
              <a:pPr algn="l">
                <a:lnSpc>
                  <a:spcPts val="3975"/>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2170416" y="-5029442"/>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6355168"/>
            <a:ext cx="4158669" cy="3931832"/>
          </a:xfrm>
          <a:custGeom>
            <a:avLst/>
            <a:gdLst/>
            <a:ahLst/>
            <a:cxnLst/>
            <a:rect l="l" t="t" r="r" b="b"/>
            <a:pathLst>
              <a:path w="4158669" h="3931832">
                <a:moveTo>
                  <a:pt x="0" y="0"/>
                </a:moveTo>
                <a:lnTo>
                  <a:pt x="4158669" y="0"/>
                </a:lnTo>
                <a:lnTo>
                  <a:pt x="4158669" y="3931832"/>
                </a:lnTo>
                <a:lnTo>
                  <a:pt x="0" y="3931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srcRect/>
          <a:stretch>
            <a:fillRect/>
          </a:stretch>
        </p:blipFill>
        <p:spPr>
          <a:xfrm>
            <a:off x="8804808" y="8239359"/>
            <a:ext cx="1694313" cy="762441"/>
          </a:xfrm>
          <a:prstGeom prst="rect">
            <a:avLst/>
          </a:prstGeom>
        </p:spPr>
      </p:pic>
      <p:grpSp>
        <p:nvGrpSpPr>
          <p:cNvPr id="5" name="Group 5"/>
          <p:cNvGrpSpPr/>
          <p:nvPr/>
        </p:nvGrpSpPr>
        <p:grpSpPr>
          <a:xfrm>
            <a:off x="6103912" y="3407904"/>
            <a:ext cx="5730868" cy="4019615"/>
            <a:chOff x="0" y="0"/>
            <a:chExt cx="7641157" cy="5359487"/>
          </a:xfrm>
        </p:grpSpPr>
        <p:sp>
          <p:nvSpPr>
            <p:cNvPr id="6" name="TextBox 6"/>
            <p:cNvSpPr txBox="1"/>
            <p:nvPr/>
          </p:nvSpPr>
          <p:spPr>
            <a:xfrm>
              <a:off x="0" y="2565810"/>
              <a:ext cx="7233778" cy="2793678"/>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Dễ dàng phân phối trên nhiều nút mà không làm tăng độ phức tạp</a:t>
              </a:r>
            </a:p>
            <a:p>
              <a:pPr algn="l">
                <a:lnSpc>
                  <a:spcPts val="4228"/>
                </a:lnSpc>
              </a:pPr>
              <a:endParaRPr lang="en-US" sz="3020">
                <a:solidFill>
                  <a:srgbClr val="2B4B82"/>
                </a:solidFill>
                <a:latin typeface="Josefin Sans"/>
                <a:ea typeface="Josefin Sans"/>
                <a:cs typeface="Josefin Sans"/>
                <a:sym typeface="Josefin Sans"/>
              </a:endParaRPr>
            </a:p>
          </p:txBody>
        </p:sp>
        <p:sp>
          <p:nvSpPr>
            <p:cNvPr id="7" name="TextBox 7"/>
            <p:cNvSpPr txBox="1"/>
            <p:nvPr/>
          </p:nvSpPr>
          <p:spPr>
            <a:xfrm>
              <a:off x="407378" y="-76200"/>
              <a:ext cx="7233778" cy="1615412"/>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Khả năng mở rộng vượt trội:</a:t>
              </a:r>
            </a:p>
          </p:txBody>
        </p:sp>
      </p:grpSp>
      <p:pic>
        <p:nvPicPr>
          <p:cNvPr id="8" name="Picture 8"/>
          <p:cNvPicPr>
            <a:picLocks noChangeAspect="1"/>
          </p:cNvPicPr>
          <p:nvPr/>
        </p:nvPicPr>
        <p:blipFill>
          <a:blip r:embed="rId6"/>
          <a:srcRect/>
          <a:stretch>
            <a:fillRect/>
          </a:stretch>
        </p:blipFill>
        <p:spPr>
          <a:xfrm rot="-10800000">
            <a:off x="7498650" y="8239359"/>
            <a:ext cx="1694313" cy="762441"/>
          </a:xfrm>
          <a:prstGeom prst="rect">
            <a:avLst/>
          </a:prstGeom>
        </p:spPr>
      </p:pic>
      <p:pic>
        <p:nvPicPr>
          <p:cNvPr id="9" name="Picture 9"/>
          <p:cNvPicPr>
            <a:picLocks noChangeAspect="1"/>
          </p:cNvPicPr>
          <p:nvPr/>
        </p:nvPicPr>
        <p:blipFill>
          <a:blip r:embed="rId6"/>
          <a:srcRect/>
          <a:stretch>
            <a:fillRect/>
          </a:stretch>
        </p:blipFill>
        <p:spPr>
          <a:xfrm rot="-5400000">
            <a:off x="8197853" y="7641120"/>
            <a:ext cx="1694313" cy="762441"/>
          </a:xfrm>
          <a:prstGeom prst="rect">
            <a:avLst/>
          </a:prstGeom>
        </p:spPr>
      </p:pic>
      <p:pic>
        <p:nvPicPr>
          <p:cNvPr id="10" name="Picture 10"/>
          <p:cNvPicPr>
            <a:picLocks noChangeAspect="1"/>
          </p:cNvPicPr>
          <p:nvPr/>
        </p:nvPicPr>
        <p:blipFill>
          <a:blip r:embed="rId6"/>
          <a:srcRect/>
          <a:stretch>
            <a:fillRect/>
          </a:stretch>
        </p:blipFill>
        <p:spPr>
          <a:xfrm rot="5400000">
            <a:off x="8197853" y="8934393"/>
            <a:ext cx="1694313" cy="762441"/>
          </a:xfrm>
          <a:prstGeom prst="rect">
            <a:avLst/>
          </a:prstGeom>
        </p:spPr>
      </p:pic>
      <p:pic>
        <p:nvPicPr>
          <p:cNvPr id="11" name="Picture 11"/>
          <p:cNvPicPr>
            <a:picLocks noChangeAspect="1"/>
          </p:cNvPicPr>
          <p:nvPr/>
        </p:nvPicPr>
        <p:blipFill>
          <a:blip r:embed="rId7"/>
          <a:srcRect/>
          <a:stretch>
            <a:fillRect/>
          </a:stretch>
        </p:blipFill>
        <p:spPr>
          <a:xfrm>
            <a:off x="13850793" y="7473455"/>
            <a:ext cx="2730268" cy="2689314"/>
          </a:xfrm>
          <a:prstGeom prst="rect">
            <a:avLst/>
          </a:prstGeom>
        </p:spPr>
      </p:pic>
      <p:grpSp>
        <p:nvGrpSpPr>
          <p:cNvPr id="12" name="Group 12"/>
          <p:cNvGrpSpPr/>
          <p:nvPr/>
        </p:nvGrpSpPr>
        <p:grpSpPr>
          <a:xfrm>
            <a:off x="421741" y="424540"/>
            <a:ext cx="10693070" cy="1933992"/>
            <a:chOff x="0" y="0"/>
            <a:chExt cx="14257426" cy="2578655"/>
          </a:xfrm>
        </p:grpSpPr>
        <p:sp>
          <p:nvSpPr>
            <p:cNvPr id="13" name="TextBox 13"/>
            <p:cNvSpPr txBox="1"/>
            <p:nvPr/>
          </p:nvSpPr>
          <p:spPr>
            <a:xfrm>
              <a:off x="0" y="209550"/>
              <a:ext cx="14257426" cy="1621122"/>
            </a:xfrm>
            <a:prstGeom prst="rect">
              <a:avLst/>
            </a:prstGeom>
          </p:spPr>
          <p:txBody>
            <a:bodyPr lIns="0" tIns="0" rIns="0" bIns="0" rtlCol="0" anchor="t">
              <a:spAutoFit/>
            </a:bodyPr>
            <a:lstStyle/>
            <a:p>
              <a:pPr algn="l">
                <a:lnSpc>
                  <a:spcPts val="8598"/>
                </a:lnSpc>
              </a:pPr>
              <a:r>
                <a:rPr lang="en-US" sz="9051" b="1" spc="-90">
                  <a:solidFill>
                    <a:srgbClr val="2B4B82"/>
                  </a:solidFill>
                  <a:latin typeface="Josefin Sans Bold"/>
                  <a:ea typeface="Josefin Sans Bold"/>
                  <a:cs typeface="Josefin Sans Bold"/>
                  <a:sym typeface="Josefin Sans Bold"/>
                </a:rPr>
                <a:t>Ưu điểm nổi bật:</a:t>
              </a:r>
            </a:p>
          </p:txBody>
        </p:sp>
        <p:sp>
          <p:nvSpPr>
            <p:cNvPr id="14" name="TextBox 14"/>
            <p:cNvSpPr txBox="1"/>
            <p:nvPr/>
          </p:nvSpPr>
          <p:spPr>
            <a:xfrm>
              <a:off x="0" y="1903862"/>
              <a:ext cx="14257426" cy="677159"/>
            </a:xfrm>
            <a:prstGeom prst="rect">
              <a:avLst/>
            </a:prstGeom>
          </p:spPr>
          <p:txBody>
            <a:bodyPr lIns="0" tIns="0" rIns="0" bIns="0" rtlCol="0" anchor="t">
              <a:spAutoFit/>
            </a:bodyPr>
            <a:lstStyle/>
            <a:p>
              <a:pPr algn="l">
                <a:lnSpc>
                  <a:spcPts val="4532"/>
                </a:lnSpc>
              </a:pPr>
              <a:endParaRPr/>
            </a:p>
          </p:txBody>
        </p:sp>
      </p:grpSp>
      <p:grpSp>
        <p:nvGrpSpPr>
          <p:cNvPr id="15" name="Group 15"/>
          <p:cNvGrpSpPr/>
          <p:nvPr/>
        </p:nvGrpSpPr>
        <p:grpSpPr>
          <a:xfrm>
            <a:off x="0" y="2595437"/>
            <a:ext cx="5941987" cy="3522825"/>
            <a:chOff x="0" y="0"/>
            <a:chExt cx="7922650" cy="4697100"/>
          </a:xfrm>
        </p:grpSpPr>
        <p:sp>
          <p:nvSpPr>
            <p:cNvPr id="16" name="TextBox 16"/>
            <p:cNvSpPr txBox="1"/>
            <p:nvPr/>
          </p:nvSpPr>
          <p:spPr>
            <a:xfrm>
              <a:off x="0" y="1802962"/>
              <a:ext cx="7500264" cy="2894138"/>
            </a:xfrm>
            <a:prstGeom prst="rect">
              <a:avLst/>
            </a:prstGeom>
          </p:spPr>
          <p:txBody>
            <a:bodyPr lIns="0" tIns="0" rIns="0" bIns="0" rtlCol="0" anchor="t">
              <a:spAutoFit/>
            </a:bodyPr>
            <a:lstStyle/>
            <a:p>
              <a:pPr marL="676134" lvl="1" indent="-338067" algn="l">
                <a:lnSpc>
                  <a:spcPts val="4384"/>
                </a:lnSpc>
                <a:buFont typeface="Arial"/>
                <a:buChar char="•"/>
              </a:pPr>
              <a:r>
                <a:rPr lang="en-US" sz="3131">
                  <a:solidFill>
                    <a:srgbClr val="2B4B82"/>
                  </a:solidFill>
                  <a:latin typeface="Josefin Sans"/>
                  <a:ea typeface="Josefin Sans"/>
                  <a:cs typeface="Josefin Sans"/>
                  <a:sym typeface="Josefin Sans"/>
                </a:rPr>
                <a:t>Tốc độ truy xuất gần như không đổi (O(1)) cho các thao tác đọc/ghi đơn giản</a:t>
              </a:r>
            </a:p>
            <a:p>
              <a:pPr algn="l">
                <a:lnSpc>
                  <a:spcPts val="4384"/>
                </a:lnSpc>
              </a:pPr>
              <a:endParaRPr lang="en-US" sz="3131">
                <a:solidFill>
                  <a:srgbClr val="2B4B82"/>
                </a:solidFill>
                <a:latin typeface="Josefin Sans"/>
                <a:ea typeface="Josefin Sans"/>
                <a:cs typeface="Josefin Sans"/>
                <a:sym typeface="Josefin Sans"/>
              </a:endParaRPr>
            </a:p>
          </p:txBody>
        </p:sp>
        <p:sp>
          <p:nvSpPr>
            <p:cNvPr id="17" name="TextBox 17"/>
            <p:cNvSpPr txBox="1"/>
            <p:nvPr/>
          </p:nvSpPr>
          <p:spPr>
            <a:xfrm>
              <a:off x="422386" y="-76200"/>
              <a:ext cx="7500264" cy="812289"/>
            </a:xfrm>
            <a:prstGeom prst="rect">
              <a:avLst/>
            </a:prstGeom>
          </p:spPr>
          <p:txBody>
            <a:bodyPr lIns="0" tIns="0" rIns="0" bIns="0" rtlCol="0" anchor="t">
              <a:spAutoFit/>
            </a:bodyPr>
            <a:lstStyle/>
            <a:p>
              <a:pPr algn="l">
                <a:lnSpc>
                  <a:spcPts val="5115"/>
                </a:lnSpc>
              </a:pPr>
              <a:r>
                <a:rPr lang="en-US" sz="3653" b="1">
                  <a:solidFill>
                    <a:srgbClr val="2B4B82"/>
                  </a:solidFill>
                  <a:latin typeface="Josefin Sans Bold"/>
                  <a:ea typeface="Josefin Sans Bold"/>
                  <a:cs typeface="Josefin Sans Bold"/>
                  <a:sym typeface="Josefin Sans Bold"/>
                </a:rPr>
                <a:t>Hiệu suất cực cao:</a:t>
              </a:r>
            </a:p>
          </p:txBody>
        </p:sp>
      </p:grpSp>
      <p:grpSp>
        <p:nvGrpSpPr>
          <p:cNvPr id="18" name="Group 18"/>
          <p:cNvGrpSpPr/>
          <p:nvPr/>
        </p:nvGrpSpPr>
        <p:grpSpPr>
          <a:xfrm>
            <a:off x="12350493" y="3984129"/>
            <a:ext cx="5730868" cy="2867166"/>
            <a:chOff x="0" y="0"/>
            <a:chExt cx="7641157" cy="3822888"/>
          </a:xfrm>
        </p:grpSpPr>
        <p:sp>
          <p:nvSpPr>
            <p:cNvPr id="19" name="TextBox 19"/>
            <p:cNvSpPr txBox="1"/>
            <p:nvPr/>
          </p:nvSpPr>
          <p:spPr>
            <a:xfrm>
              <a:off x="0" y="1736534"/>
              <a:ext cx="7233778" cy="2086354"/>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Thời gian phản hồi tính bằng mili hoặc micro giây</a:t>
              </a:r>
            </a:p>
            <a:p>
              <a:pPr algn="l">
                <a:lnSpc>
                  <a:spcPts val="4228"/>
                </a:lnSpc>
              </a:pPr>
              <a:endParaRPr lang="en-US" sz="3020">
                <a:solidFill>
                  <a:srgbClr val="2B4B82"/>
                </a:solidFill>
                <a:latin typeface="Josefin Sans"/>
                <a:ea typeface="Josefin Sans"/>
                <a:cs typeface="Josefin Sans"/>
                <a:sym typeface="Josefin Sans"/>
              </a:endParaRPr>
            </a:p>
          </p:txBody>
        </p:sp>
        <p:sp>
          <p:nvSpPr>
            <p:cNvPr id="20" name="TextBox 20"/>
            <p:cNvSpPr txBox="1"/>
            <p:nvPr/>
          </p:nvSpPr>
          <p:spPr>
            <a:xfrm>
              <a:off x="407378" y="-76200"/>
              <a:ext cx="7233778" cy="786136"/>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Độ trễ cực thấp:</a:t>
              </a:r>
            </a:p>
          </p:txBody>
        </p:sp>
      </p:grpSp>
      <p:sp>
        <p:nvSpPr>
          <p:cNvPr id="21" name="AutoShape 21"/>
          <p:cNvSpPr/>
          <p:nvPr/>
        </p:nvSpPr>
        <p:spPr>
          <a:xfrm>
            <a:off x="5768276" y="2729381"/>
            <a:ext cx="0" cy="7557619"/>
          </a:xfrm>
          <a:prstGeom prst="line">
            <a:avLst/>
          </a:prstGeom>
          <a:ln w="38100" cap="flat">
            <a:solidFill>
              <a:srgbClr val="000000"/>
            </a:solidFill>
            <a:prstDash val="solid"/>
            <a:headEnd type="none" w="sm" len="sm"/>
            <a:tailEnd type="none" w="sm" len="sm"/>
          </a:ln>
        </p:spPr>
        <p:txBody>
          <a:bodyPr/>
          <a:lstStyle/>
          <a:p>
            <a:endParaRPr lang="en-US"/>
          </a:p>
        </p:txBody>
      </p:sp>
      <p:sp>
        <p:nvSpPr>
          <p:cNvPr id="22" name="AutoShape 22"/>
          <p:cNvSpPr/>
          <p:nvPr/>
        </p:nvSpPr>
        <p:spPr>
          <a:xfrm>
            <a:off x="12170416" y="3601371"/>
            <a:ext cx="0" cy="6648413"/>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6146789" y="837834"/>
            <a:ext cx="1811841" cy="2442433"/>
          </a:xfrm>
          <a:custGeom>
            <a:avLst/>
            <a:gdLst/>
            <a:ahLst/>
            <a:cxnLst/>
            <a:rect l="l" t="t" r="r" b="b"/>
            <a:pathLst>
              <a:path w="1811841" h="2442433">
                <a:moveTo>
                  <a:pt x="0" y="0"/>
                </a:moveTo>
                <a:lnTo>
                  <a:pt x="1811841" y="0"/>
                </a:lnTo>
                <a:lnTo>
                  <a:pt x="1811841" y="2442434"/>
                </a:lnTo>
                <a:lnTo>
                  <a:pt x="0" y="2442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96128" y="6349933"/>
            <a:ext cx="3552968" cy="3552968"/>
          </a:xfrm>
          <a:custGeom>
            <a:avLst/>
            <a:gdLst/>
            <a:ahLst/>
            <a:cxnLst/>
            <a:rect l="l" t="t" r="r" b="b"/>
            <a:pathLst>
              <a:path w="3552968" h="3552968">
                <a:moveTo>
                  <a:pt x="0" y="0"/>
                </a:moveTo>
                <a:lnTo>
                  <a:pt x="3552968" y="0"/>
                </a:lnTo>
                <a:lnTo>
                  <a:pt x="3552968" y="3552968"/>
                </a:lnTo>
                <a:lnTo>
                  <a:pt x="0" y="3552968"/>
                </a:lnTo>
                <a:lnTo>
                  <a:pt x="0" y="0"/>
                </a:lnTo>
                <a:close/>
              </a:path>
            </a:pathLst>
          </a:custGeom>
          <a:blipFill>
            <a:blip r:embed="rId4"/>
            <a:stretch>
              <a:fillRect/>
            </a:stretch>
          </a:blipFill>
        </p:spPr>
        <p:txBody>
          <a:bodyPr/>
          <a:lstStyle/>
          <a:p>
            <a:endParaRPr lang="en-US"/>
          </a:p>
        </p:txBody>
      </p:sp>
      <p:sp>
        <p:nvSpPr>
          <p:cNvPr id="4" name="Freeform 4"/>
          <p:cNvSpPr/>
          <p:nvPr/>
        </p:nvSpPr>
        <p:spPr>
          <a:xfrm rot="3048464">
            <a:off x="15359902" y="6301251"/>
            <a:ext cx="3798796" cy="1819887"/>
          </a:xfrm>
          <a:custGeom>
            <a:avLst/>
            <a:gdLst/>
            <a:ahLst/>
            <a:cxnLst/>
            <a:rect l="l" t="t" r="r" b="b"/>
            <a:pathLst>
              <a:path w="3798796" h="1819887">
                <a:moveTo>
                  <a:pt x="0" y="0"/>
                </a:moveTo>
                <a:lnTo>
                  <a:pt x="3798796" y="0"/>
                </a:lnTo>
                <a:lnTo>
                  <a:pt x="3798796" y="1819887"/>
                </a:lnTo>
                <a:lnTo>
                  <a:pt x="0" y="1819887"/>
                </a:lnTo>
                <a:lnTo>
                  <a:pt x="0" y="0"/>
                </a:lnTo>
                <a:close/>
              </a:path>
            </a:pathLst>
          </a:custGeom>
          <a:blipFill>
            <a:blip r:embed="rId5"/>
            <a:stretch>
              <a:fillRect t="-1896" b="-1896"/>
            </a:stretch>
          </a:blipFill>
        </p:spPr>
        <p:txBody>
          <a:bodyPr/>
          <a:lstStyle/>
          <a:p>
            <a:endParaRPr lang="en-US"/>
          </a:p>
        </p:txBody>
      </p:sp>
      <p:grpSp>
        <p:nvGrpSpPr>
          <p:cNvPr id="5" name="Group 5"/>
          <p:cNvGrpSpPr/>
          <p:nvPr/>
        </p:nvGrpSpPr>
        <p:grpSpPr>
          <a:xfrm>
            <a:off x="10415921" y="314490"/>
            <a:ext cx="5730868" cy="3489123"/>
            <a:chOff x="0" y="0"/>
            <a:chExt cx="7641157" cy="4652164"/>
          </a:xfrm>
        </p:grpSpPr>
        <p:sp>
          <p:nvSpPr>
            <p:cNvPr id="6" name="TextBox 6"/>
            <p:cNvSpPr txBox="1"/>
            <p:nvPr/>
          </p:nvSpPr>
          <p:spPr>
            <a:xfrm>
              <a:off x="0" y="2565810"/>
              <a:ext cx="7233778" cy="2086354"/>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Đặc biệt với các triển khai in-memory</a:t>
              </a:r>
            </a:p>
            <a:p>
              <a:pPr algn="l">
                <a:lnSpc>
                  <a:spcPts val="4228"/>
                </a:lnSpc>
              </a:pPr>
              <a:endParaRPr lang="en-US" sz="3020">
                <a:solidFill>
                  <a:srgbClr val="2B4B82"/>
                </a:solidFill>
                <a:latin typeface="Josefin Sans"/>
                <a:ea typeface="Josefin Sans"/>
                <a:cs typeface="Josefin Sans"/>
                <a:sym typeface="Josefin Sans"/>
              </a:endParaRPr>
            </a:p>
          </p:txBody>
        </p:sp>
        <p:sp>
          <p:nvSpPr>
            <p:cNvPr id="7" name="TextBox 7"/>
            <p:cNvSpPr txBox="1"/>
            <p:nvPr/>
          </p:nvSpPr>
          <p:spPr>
            <a:xfrm>
              <a:off x="407378" y="-76200"/>
              <a:ext cx="7233778" cy="1615412"/>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Sử dụng bộ nhớ hiệu quả:</a:t>
              </a:r>
            </a:p>
          </p:txBody>
        </p:sp>
      </p:grpSp>
      <p:grpSp>
        <p:nvGrpSpPr>
          <p:cNvPr id="8" name="Group 8"/>
          <p:cNvGrpSpPr/>
          <p:nvPr/>
        </p:nvGrpSpPr>
        <p:grpSpPr>
          <a:xfrm>
            <a:off x="0" y="532088"/>
            <a:ext cx="5730868" cy="3489123"/>
            <a:chOff x="0" y="0"/>
            <a:chExt cx="7641157" cy="4652164"/>
          </a:xfrm>
        </p:grpSpPr>
        <p:sp>
          <p:nvSpPr>
            <p:cNvPr id="9" name="TextBox 9"/>
            <p:cNvSpPr txBox="1"/>
            <p:nvPr/>
          </p:nvSpPr>
          <p:spPr>
            <a:xfrm>
              <a:off x="0" y="2565810"/>
              <a:ext cx="7233778" cy="2086354"/>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API đơn giản, dễ hiểu và triển khai</a:t>
              </a:r>
            </a:p>
            <a:p>
              <a:pPr algn="l">
                <a:lnSpc>
                  <a:spcPts val="4228"/>
                </a:lnSpc>
              </a:pPr>
              <a:endParaRPr lang="en-US" sz="3020">
                <a:solidFill>
                  <a:srgbClr val="2B4B82"/>
                </a:solidFill>
                <a:latin typeface="Josefin Sans"/>
                <a:ea typeface="Josefin Sans"/>
                <a:cs typeface="Josefin Sans"/>
                <a:sym typeface="Josefin Sans"/>
              </a:endParaRPr>
            </a:p>
          </p:txBody>
        </p:sp>
        <p:sp>
          <p:nvSpPr>
            <p:cNvPr id="10" name="TextBox 10"/>
            <p:cNvSpPr txBox="1"/>
            <p:nvPr/>
          </p:nvSpPr>
          <p:spPr>
            <a:xfrm>
              <a:off x="407378" y="-76200"/>
              <a:ext cx="7233778" cy="1615412"/>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Đơn giản về mặt thiết kế:</a:t>
              </a:r>
            </a:p>
          </p:txBody>
        </p:sp>
      </p:grpSp>
      <p:grpSp>
        <p:nvGrpSpPr>
          <p:cNvPr id="11" name="Group 11"/>
          <p:cNvGrpSpPr/>
          <p:nvPr/>
        </p:nvGrpSpPr>
        <p:grpSpPr>
          <a:xfrm>
            <a:off x="0" y="6692834"/>
            <a:ext cx="5730868" cy="2867166"/>
            <a:chOff x="0" y="0"/>
            <a:chExt cx="7641157" cy="3822888"/>
          </a:xfrm>
        </p:grpSpPr>
        <p:sp>
          <p:nvSpPr>
            <p:cNvPr id="12" name="TextBox 12"/>
            <p:cNvSpPr txBox="1"/>
            <p:nvPr/>
          </p:nvSpPr>
          <p:spPr>
            <a:xfrm>
              <a:off x="0" y="1736534"/>
              <a:ext cx="7233778" cy="2086354"/>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Dễ dàng triển khai với nhiều bản sao</a:t>
              </a:r>
            </a:p>
            <a:p>
              <a:pPr algn="l">
                <a:lnSpc>
                  <a:spcPts val="4228"/>
                </a:lnSpc>
              </a:pPr>
              <a:endParaRPr lang="en-US" sz="3020">
                <a:solidFill>
                  <a:srgbClr val="2B4B82"/>
                </a:solidFill>
                <a:latin typeface="Josefin Sans"/>
                <a:ea typeface="Josefin Sans"/>
                <a:cs typeface="Josefin Sans"/>
                <a:sym typeface="Josefin Sans"/>
              </a:endParaRPr>
            </a:p>
          </p:txBody>
        </p:sp>
        <p:sp>
          <p:nvSpPr>
            <p:cNvPr id="13" name="TextBox 13"/>
            <p:cNvSpPr txBox="1"/>
            <p:nvPr/>
          </p:nvSpPr>
          <p:spPr>
            <a:xfrm>
              <a:off x="407378" y="-76200"/>
              <a:ext cx="7233778" cy="786136"/>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Tính sẵn sàng cao</a:t>
              </a:r>
            </a:p>
          </p:txBody>
        </p:sp>
      </p:grpSp>
      <p:grpSp>
        <p:nvGrpSpPr>
          <p:cNvPr id="14" name="Group 14"/>
          <p:cNvGrpSpPr/>
          <p:nvPr/>
        </p:nvGrpSpPr>
        <p:grpSpPr>
          <a:xfrm>
            <a:off x="10415921" y="6692834"/>
            <a:ext cx="5730868" cy="2867166"/>
            <a:chOff x="0" y="0"/>
            <a:chExt cx="7641157" cy="3822888"/>
          </a:xfrm>
        </p:grpSpPr>
        <p:sp>
          <p:nvSpPr>
            <p:cNvPr id="15" name="TextBox 15"/>
            <p:cNvSpPr txBox="1"/>
            <p:nvPr/>
          </p:nvSpPr>
          <p:spPr>
            <a:xfrm>
              <a:off x="0" y="1736534"/>
              <a:ext cx="7233778" cy="2086354"/>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Lưu trữ bất kỳ dữ liệu nào với độ phức tạp thấp</a:t>
              </a:r>
            </a:p>
            <a:p>
              <a:pPr algn="l">
                <a:lnSpc>
                  <a:spcPts val="4228"/>
                </a:lnSpc>
              </a:pPr>
              <a:endParaRPr lang="en-US" sz="3020">
                <a:solidFill>
                  <a:srgbClr val="2B4B82"/>
                </a:solidFill>
                <a:latin typeface="Josefin Sans"/>
                <a:ea typeface="Josefin Sans"/>
                <a:cs typeface="Josefin Sans"/>
                <a:sym typeface="Josefin Sans"/>
              </a:endParaRPr>
            </a:p>
          </p:txBody>
        </p:sp>
        <p:sp>
          <p:nvSpPr>
            <p:cNvPr id="16" name="TextBox 16"/>
            <p:cNvSpPr txBox="1"/>
            <p:nvPr/>
          </p:nvSpPr>
          <p:spPr>
            <a:xfrm>
              <a:off x="407378" y="-76200"/>
              <a:ext cx="7233778" cy="786136"/>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Không yêu cầu schema:</a:t>
              </a:r>
            </a:p>
          </p:txBody>
        </p:sp>
      </p:grpSp>
      <p:sp>
        <p:nvSpPr>
          <p:cNvPr id="17" name="AutoShape 17"/>
          <p:cNvSpPr/>
          <p:nvPr/>
        </p:nvSpPr>
        <p:spPr>
          <a:xfrm>
            <a:off x="0" y="5143500"/>
            <a:ext cx="64922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18" name="AutoShape 18"/>
          <p:cNvSpPr/>
          <p:nvPr/>
        </p:nvSpPr>
        <p:spPr>
          <a:xfrm>
            <a:off x="11795760" y="5124450"/>
            <a:ext cx="64922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19" name="AutoShape 19"/>
          <p:cNvSpPr/>
          <p:nvPr/>
        </p:nvSpPr>
        <p:spPr>
          <a:xfrm flipH="1" flipV="1">
            <a:off x="9144000" y="6692834"/>
            <a:ext cx="19050" cy="3451371"/>
          </a:xfrm>
          <a:prstGeom prst="line">
            <a:avLst/>
          </a:prstGeom>
          <a:ln w="38100" cap="flat">
            <a:solidFill>
              <a:srgbClr val="000000"/>
            </a:solidFill>
            <a:prstDash val="solid"/>
            <a:headEnd type="none" w="sm" len="sm"/>
            <a:tailEnd type="none" w="sm" len="sm"/>
          </a:ln>
        </p:spPr>
        <p:txBody>
          <a:bodyPr/>
          <a:lstStyle/>
          <a:p>
            <a:endParaRPr lang="en-US"/>
          </a:p>
        </p:txBody>
      </p:sp>
      <p:sp>
        <p:nvSpPr>
          <p:cNvPr id="20" name="AutoShape 20"/>
          <p:cNvSpPr/>
          <p:nvPr/>
        </p:nvSpPr>
        <p:spPr>
          <a:xfrm flipH="1" flipV="1">
            <a:off x="9134475" y="105"/>
            <a:ext cx="19050" cy="3451371"/>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0" y="2895644"/>
            <a:ext cx="14445715" cy="6956011"/>
          </a:xfrm>
          <a:prstGeom prst="rect">
            <a:avLst/>
          </a:prstGeom>
        </p:spPr>
        <p:txBody>
          <a:bodyPr lIns="0" tIns="0" rIns="0" bIns="0" rtlCol="0" anchor="t">
            <a:spAutoFit/>
          </a:bodyPr>
          <a:lstStyle/>
          <a:p>
            <a:pPr marL="863711" lvl="1" indent="-431855" algn="l">
              <a:lnSpc>
                <a:spcPts val="5600"/>
              </a:lnSpc>
              <a:buFont typeface="Arial"/>
              <a:buChar char="•"/>
            </a:pPr>
            <a:r>
              <a:rPr lang="en-US" sz="4000">
                <a:solidFill>
                  <a:srgbClr val="2B4B82"/>
                </a:solidFill>
                <a:latin typeface="Josefin Sans"/>
                <a:ea typeface="Josefin Sans"/>
                <a:cs typeface="Josefin Sans"/>
                <a:sym typeface="Josefin Sans"/>
              </a:rPr>
              <a:t>Bộ nhớ đệm (caching)</a:t>
            </a:r>
          </a:p>
          <a:p>
            <a:pPr algn="l">
              <a:lnSpc>
                <a:spcPts val="5600"/>
              </a:lnSpc>
            </a:pPr>
            <a:endParaRPr lang="en-US" sz="4000">
              <a:solidFill>
                <a:srgbClr val="2B4B82"/>
              </a:solidFill>
              <a:latin typeface="Josefin Sans"/>
              <a:ea typeface="Josefin Sans"/>
              <a:cs typeface="Josefin Sans"/>
              <a:sym typeface="Josefin Sans"/>
            </a:endParaRPr>
          </a:p>
          <a:p>
            <a:pPr marL="863711" lvl="1" indent="-431855" algn="l">
              <a:lnSpc>
                <a:spcPts val="5600"/>
              </a:lnSpc>
              <a:buFont typeface="Arial"/>
              <a:buChar char="•"/>
            </a:pPr>
            <a:r>
              <a:rPr lang="en-US" sz="4000">
                <a:solidFill>
                  <a:srgbClr val="2B4B82"/>
                </a:solidFill>
                <a:latin typeface="Josefin Sans"/>
                <a:ea typeface="Josefin Sans"/>
                <a:cs typeface="Josefin Sans"/>
                <a:sym typeface="Josefin Sans"/>
              </a:rPr>
              <a:t>Quản lý phiên người dùng (session management)</a:t>
            </a:r>
          </a:p>
          <a:p>
            <a:pPr algn="l">
              <a:lnSpc>
                <a:spcPts val="5600"/>
              </a:lnSpc>
            </a:pPr>
            <a:endParaRPr lang="en-US" sz="4000">
              <a:solidFill>
                <a:srgbClr val="2B4B82"/>
              </a:solidFill>
              <a:latin typeface="Josefin Sans"/>
              <a:ea typeface="Josefin Sans"/>
              <a:cs typeface="Josefin Sans"/>
              <a:sym typeface="Josefin Sans"/>
            </a:endParaRPr>
          </a:p>
          <a:p>
            <a:pPr marL="863711" lvl="1" indent="-431855" algn="l">
              <a:lnSpc>
                <a:spcPts val="5600"/>
              </a:lnSpc>
              <a:buFont typeface="Arial"/>
              <a:buChar char="•"/>
            </a:pPr>
            <a:r>
              <a:rPr lang="en-US" sz="4000">
                <a:solidFill>
                  <a:srgbClr val="2B4B82"/>
                </a:solidFill>
                <a:latin typeface="Josefin Sans"/>
                <a:ea typeface="Josefin Sans"/>
                <a:cs typeface="Josefin Sans"/>
                <a:sym typeface="Josefin Sans"/>
              </a:rPr>
              <a:t>Lưu trữ cấu hình hệ thống</a:t>
            </a:r>
          </a:p>
          <a:p>
            <a:pPr algn="l">
              <a:lnSpc>
                <a:spcPts val="5600"/>
              </a:lnSpc>
            </a:pPr>
            <a:endParaRPr lang="en-US" sz="4000">
              <a:solidFill>
                <a:srgbClr val="2B4B82"/>
              </a:solidFill>
              <a:latin typeface="Josefin Sans"/>
              <a:ea typeface="Josefin Sans"/>
              <a:cs typeface="Josefin Sans"/>
              <a:sym typeface="Josefin Sans"/>
            </a:endParaRPr>
          </a:p>
          <a:p>
            <a:pPr marL="863711" lvl="1" indent="-431855" algn="l">
              <a:lnSpc>
                <a:spcPts val="5600"/>
              </a:lnSpc>
              <a:buFont typeface="Arial"/>
              <a:buChar char="•"/>
            </a:pPr>
            <a:r>
              <a:rPr lang="en-US" sz="4000">
                <a:solidFill>
                  <a:srgbClr val="2B4B82"/>
                </a:solidFill>
                <a:latin typeface="Josefin Sans"/>
                <a:ea typeface="Josefin Sans"/>
                <a:cs typeface="Josefin Sans"/>
                <a:sym typeface="Josefin Sans"/>
              </a:rPr>
              <a:t>Quản lý giỏ hàng trong ứng dụng thương mại điện tử</a:t>
            </a:r>
          </a:p>
          <a:p>
            <a:pPr algn="l">
              <a:lnSpc>
                <a:spcPts val="5600"/>
              </a:lnSpc>
            </a:pPr>
            <a:endParaRPr lang="en-US" sz="4000">
              <a:solidFill>
                <a:srgbClr val="2B4B82"/>
              </a:solidFill>
              <a:latin typeface="Josefin Sans"/>
              <a:ea typeface="Josefin Sans"/>
              <a:cs typeface="Josefin Sans"/>
              <a:sym typeface="Josefin Sans"/>
            </a:endParaRPr>
          </a:p>
          <a:p>
            <a:pPr marL="863711" lvl="1" indent="-431855" algn="l">
              <a:lnSpc>
                <a:spcPts val="5600"/>
              </a:lnSpc>
              <a:buFont typeface="Arial"/>
              <a:buChar char="•"/>
            </a:pPr>
            <a:r>
              <a:rPr lang="en-US" sz="4000">
                <a:solidFill>
                  <a:srgbClr val="2B4B82"/>
                </a:solidFill>
                <a:latin typeface="Josefin Sans"/>
                <a:ea typeface="Josefin Sans"/>
                <a:cs typeface="Josefin Sans"/>
                <a:sym typeface="Josefin Sans"/>
              </a:rPr>
              <a:t>Hệ thống nhắn tin và bảng xếp hạng</a:t>
            </a:r>
          </a:p>
          <a:p>
            <a:pPr algn="l">
              <a:lnSpc>
                <a:spcPts val="5600"/>
              </a:lnSpc>
            </a:pPr>
            <a:endParaRPr lang="en-US" sz="4000">
              <a:solidFill>
                <a:srgbClr val="2B4B82"/>
              </a:solidFill>
              <a:latin typeface="Josefin Sans"/>
              <a:ea typeface="Josefin Sans"/>
              <a:cs typeface="Josefin Sans"/>
              <a:sym typeface="Josefin Sans"/>
            </a:endParaRPr>
          </a:p>
        </p:txBody>
      </p:sp>
      <p:sp>
        <p:nvSpPr>
          <p:cNvPr id="3" name="Freeform 3"/>
          <p:cNvSpPr/>
          <p:nvPr/>
        </p:nvSpPr>
        <p:spPr>
          <a:xfrm>
            <a:off x="5908819" y="2521295"/>
            <a:ext cx="1362142" cy="1362142"/>
          </a:xfrm>
          <a:custGeom>
            <a:avLst/>
            <a:gdLst/>
            <a:ahLst/>
            <a:cxnLst/>
            <a:rect l="l" t="t" r="r" b="b"/>
            <a:pathLst>
              <a:path w="1362142" h="1362142">
                <a:moveTo>
                  <a:pt x="0" y="0"/>
                </a:moveTo>
                <a:lnTo>
                  <a:pt x="1362141" y="0"/>
                </a:lnTo>
                <a:lnTo>
                  <a:pt x="1362141" y="1362141"/>
                </a:lnTo>
                <a:lnTo>
                  <a:pt x="0" y="1362141"/>
                </a:lnTo>
                <a:lnTo>
                  <a:pt x="0" y="0"/>
                </a:lnTo>
                <a:close/>
              </a:path>
            </a:pathLst>
          </a:custGeom>
          <a:blipFill>
            <a:blip r:embed="rId2"/>
            <a:stretch>
              <a:fillRect/>
            </a:stretch>
          </a:blipFill>
        </p:spPr>
        <p:txBody>
          <a:bodyPr/>
          <a:lstStyle/>
          <a:p>
            <a:endParaRPr lang="en-US"/>
          </a:p>
        </p:txBody>
      </p:sp>
      <p:sp>
        <p:nvSpPr>
          <p:cNvPr id="4" name="Freeform 4"/>
          <p:cNvSpPr/>
          <p:nvPr/>
        </p:nvSpPr>
        <p:spPr>
          <a:xfrm>
            <a:off x="12398806" y="3915684"/>
            <a:ext cx="1510052" cy="1510052"/>
          </a:xfrm>
          <a:custGeom>
            <a:avLst/>
            <a:gdLst/>
            <a:ahLst/>
            <a:cxnLst/>
            <a:rect l="l" t="t" r="r" b="b"/>
            <a:pathLst>
              <a:path w="1510052" h="1510052">
                <a:moveTo>
                  <a:pt x="0" y="0"/>
                </a:moveTo>
                <a:lnTo>
                  <a:pt x="1510052" y="0"/>
                </a:lnTo>
                <a:lnTo>
                  <a:pt x="1510052" y="1510052"/>
                </a:lnTo>
                <a:lnTo>
                  <a:pt x="0" y="1510052"/>
                </a:lnTo>
                <a:lnTo>
                  <a:pt x="0" y="0"/>
                </a:lnTo>
                <a:close/>
              </a:path>
            </a:pathLst>
          </a:custGeom>
          <a:blipFill>
            <a:blip r:embed="rId3"/>
            <a:stretch>
              <a:fillRect/>
            </a:stretch>
          </a:blipFill>
        </p:spPr>
        <p:txBody>
          <a:bodyPr/>
          <a:lstStyle/>
          <a:p>
            <a:endParaRPr lang="en-US"/>
          </a:p>
        </p:txBody>
      </p:sp>
      <p:sp>
        <p:nvSpPr>
          <p:cNvPr id="5" name="Freeform 5"/>
          <p:cNvSpPr/>
          <p:nvPr/>
        </p:nvSpPr>
        <p:spPr>
          <a:xfrm>
            <a:off x="6964875" y="5280622"/>
            <a:ext cx="1490243" cy="1490243"/>
          </a:xfrm>
          <a:custGeom>
            <a:avLst/>
            <a:gdLst/>
            <a:ahLst/>
            <a:cxnLst/>
            <a:rect l="l" t="t" r="r" b="b"/>
            <a:pathLst>
              <a:path w="1490243" h="1490243">
                <a:moveTo>
                  <a:pt x="0" y="0"/>
                </a:moveTo>
                <a:lnTo>
                  <a:pt x="1490243" y="0"/>
                </a:lnTo>
                <a:lnTo>
                  <a:pt x="1490243" y="1490242"/>
                </a:lnTo>
                <a:lnTo>
                  <a:pt x="0" y="1490242"/>
                </a:lnTo>
                <a:lnTo>
                  <a:pt x="0" y="0"/>
                </a:lnTo>
                <a:close/>
              </a:path>
            </a:pathLst>
          </a:custGeom>
          <a:blipFill>
            <a:blip r:embed="rId4"/>
            <a:stretch>
              <a:fillRect/>
            </a:stretch>
          </a:blipFill>
        </p:spPr>
        <p:txBody>
          <a:bodyPr/>
          <a:lstStyle/>
          <a:p>
            <a:endParaRPr lang="en-US"/>
          </a:p>
        </p:txBody>
      </p:sp>
      <p:sp>
        <p:nvSpPr>
          <p:cNvPr id="6" name="Freeform 6"/>
          <p:cNvSpPr/>
          <p:nvPr/>
        </p:nvSpPr>
        <p:spPr>
          <a:xfrm>
            <a:off x="13526859" y="6639291"/>
            <a:ext cx="1837712" cy="1726837"/>
          </a:xfrm>
          <a:custGeom>
            <a:avLst/>
            <a:gdLst/>
            <a:ahLst/>
            <a:cxnLst/>
            <a:rect l="l" t="t" r="r" b="b"/>
            <a:pathLst>
              <a:path w="1837712" h="1726837">
                <a:moveTo>
                  <a:pt x="0" y="0"/>
                </a:moveTo>
                <a:lnTo>
                  <a:pt x="1837712" y="0"/>
                </a:lnTo>
                <a:lnTo>
                  <a:pt x="1837712" y="1726836"/>
                </a:lnTo>
                <a:lnTo>
                  <a:pt x="0" y="1726836"/>
                </a:lnTo>
                <a:lnTo>
                  <a:pt x="0" y="0"/>
                </a:lnTo>
                <a:close/>
              </a:path>
            </a:pathLst>
          </a:custGeom>
          <a:blipFill>
            <a:blip r:embed="rId5"/>
            <a:stretch>
              <a:fillRect t="-6420"/>
            </a:stretch>
          </a:blipFill>
        </p:spPr>
        <p:txBody>
          <a:bodyPr/>
          <a:lstStyle/>
          <a:p>
            <a:endParaRPr lang="en-US"/>
          </a:p>
        </p:txBody>
      </p:sp>
      <p:sp>
        <p:nvSpPr>
          <p:cNvPr id="7" name="Freeform 7"/>
          <p:cNvSpPr/>
          <p:nvPr/>
        </p:nvSpPr>
        <p:spPr>
          <a:xfrm>
            <a:off x="9657888" y="8366127"/>
            <a:ext cx="1257337" cy="1257337"/>
          </a:xfrm>
          <a:custGeom>
            <a:avLst/>
            <a:gdLst/>
            <a:ahLst/>
            <a:cxnLst/>
            <a:rect l="l" t="t" r="r" b="b"/>
            <a:pathLst>
              <a:path w="1257337" h="1257337">
                <a:moveTo>
                  <a:pt x="0" y="0"/>
                </a:moveTo>
                <a:lnTo>
                  <a:pt x="1257337" y="0"/>
                </a:lnTo>
                <a:lnTo>
                  <a:pt x="1257337" y="1257337"/>
                </a:lnTo>
                <a:lnTo>
                  <a:pt x="0" y="1257337"/>
                </a:lnTo>
                <a:lnTo>
                  <a:pt x="0" y="0"/>
                </a:lnTo>
                <a:close/>
              </a:path>
            </a:pathLst>
          </a:custGeom>
          <a:blipFill>
            <a:blip r:embed="rId6"/>
            <a:stretch>
              <a:fillRect/>
            </a:stretch>
          </a:blipFill>
        </p:spPr>
        <p:txBody>
          <a:bodyPr/>
          <a:lstStyle/>
          <a:p>
            <a:endParaRPr lang="en-US"/>
          </a:p>
        </p:txBody>
      </p:sp>
      <p:sp>
        <p:nvSpPr>
          <p:cNvPr id="8" name="Freeform 8"/>
          <p:cNvSpPr/>
          <p:nvPr/>
        </p:nvSpPr>
        <p:spPr>
          <a:xfrm>
            <a:off x="11773733" y="1028700"/>
            <a:ext cx="979798" cy="979798"/>
          </a:xfrm>
          <a:custGeom>
            <a:avLst/>
            <a:gdLst/>
            <a:ahLst/>
            <a:cxnLst/>
            <a:rect l="l" t="t" r="r" b="b"/>
            <a:pathLst>
              <a:path w="979798" h="979798">
                <a:moveTo>
                  <a:pt x="0" y="0"/>
                </a:moveTo>
                <a:lnTo>
                  <a:pt x="979798" y="0"/>
                </a:lnTo>
                <a:lnTo>
                  <a:pt x="979798" y="979798"/>
                </a:lnTo>
                <a:lnTo>
                  <a:pt x="0" y="979798"/>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426248" y="1179742"/>
            <a:ext cx="12327283" cy="962689"/>
          </a:xfrm>
          <a:prstGeom prst="rect">
            <a:avLst/>
          </a:prstGeom>
        </p:spPr>
        <p:txBody>
          <a:bodyPr lIns="0" tIns="0" rIns="0" bIns="0" rtlCol="0" anchor="t">
            <a:spAutoFit/>
          </a:bodyPr>
          <a:lstStyle/>
          <a:p>
            <a:pPr algn="l">
              <a:lnSpc>
                <a:spcPts val="7572"/>
              </a:lnSpc>
            </a:pPr>
            <a:r>
              <a:rPr lang="en-US" sz="6310" b="1">
                <a:solidFill>
                  <a:srgbClr val="2B4B82"/>
                </a:solidFill>
                <a:latin typeface="Josefin Sans Bold"/>
                <a:ea typeface="Josefin Sans Bold"/>
                <a:cs typeface="Josefin Sans Bold"/>
                <a:sym typeface="Josefin Sans Bold"/>
              </a:rPr>
              <a:t>Trường hợp sử dụng lý tưởng: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rot="-642785">
            <a:off x="3881984" y="5880132"/>
            <a:ext cx="13524917" cy="2615245"/>
          </a:xfrm>
          <a:prstGeom prst="rect">
            <a:avLst/>
          </a:prstGeom>
        </p:spPr>
        <p:txBody>
          <a:bodyPr lIns="0" tIns="0" rIns="0" bIns="0" rtlCol="0" anchor="t">
            <a:spAutoFit/>
          </a:bodyPr>
          <a:lstStyle/>
          <a:p>
            <a:pPr algn="l">
              <a:lnSpc>
                <a:spcPts val="10124"/>
              </a:lnSpc>
            </a:pPr>
            <a:r>
              <a:rPr lang="en-US" sz="9288" b="1">
                <a:solidFill>
                  <a:srgbClr val="94DDDE"/>
                </a:solidFill>
                <a:latin typeface="Josefin Sans Bold"/>
                <a:ea typeface="Josefin Sans Bold"/>
                <a:cs typeface="Josefin Sans Bold"/>
                <a:sym typeface="Josefin Sans Bold"/>
              </a:rPr>
              <a:t>Các triển khai phổ biến:</a:t>
            </a:r>
          </a:p>
          <a:p>
            <a:pPr algn="l">
              <a:lnSpc>
                <a:spcPts val="10124"/>
              </a:lnSpc>
            </a:pPr>
            <a:endParaRPr lang="en-US" sz="9288" b="1">
              <a:solidFill>
                <a:srgbClr val="94DDDE"/>
              </a:solidFill>
              <a:latin typeface="Josefin Sans Bold"/>
              <a:ea typeface="Josefin Sans Bold"/>
              <a:cs typeface="Josefin Sans Bold"/>
              <a:sym typeface="Josefin Sans Bold"/>
            </a:endParaRPr>
          </a:p>
        </p:txBody>
      </p:sp>
      <p:sp>
        <p:nvSpPr>
          <p:cNvPr id="3" name="Freeform 3"/>
          <p:cNvSpPr/>
          <p:nvPr/>
        </p:nvSpPr>
        <p:spPr>
          <a:xfrm rot="446267">
            <a:off x="4388933" y="2195580"/>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446267">
            <a:off x="-3713944" y="5259451"/>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446267">
            <a:off x="6423066" y="-864693"/>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446267">
            <a:off x="8276974" y="-222336"/>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rot="446267">
            <a:off x="-525532" y="-2234288"/>
            <a:ext cx="4317873" cy="5892879"/>
          </a:xfrm>
          <a:custGeom>
            <a:avLst/>
            <a:gdLst/>
            <a:ahLst/>
            <a:cxnLst/>
            <a:rect l="l" t="t" r="r" b="b"/>
            <a:pathLst>
              <a:path w="4317873" h="5892879">
                <a:moveTo>
                  <a:pt x="0" y="0"/>
                </a:moveTo>
                <a:lnTo>
                  <a:pt x="4317873" y="0"/>
                </a:lnTo>
                <a:lnTo>
                  <a:pt x="4317873" y="5892878"/>
                </a:lnTo>
                <a:lnTo>
                  <a:pt x="0" y="58928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rot="368538" flipH="1">
            <a:off x="1247765" y="3557781"/>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9144000" y="0"/>
            <a:ext cx="9126697" cy="5704186"/>
          </a:xfrm>
          <a:custGeom>
            <a:avLst/>
            <a:gdLst/>
            <a:ahLst/>
            <a:cxnLst/>
            <a:rect l="l" t="t" r="r" b="b"/>
            <a:pathLst>
              <a:path w="9126697" h="5704186">
                <a:moveTo>
                  <a:pt x="0" y="0"/>
                </a:moveTo>
                <a:lnTo>
                  <a:pt x="9126697" y="0"/>
                </a:lnTo>
                <a:lnTo>
                  <a:pt x="9126697" y="5704186"/>
                </a:lnTo>
                <a:lnTo>
                  <a:pt x="0" y="5704186"/>
                </a:lnTo>
                <a:lnTo>
                  <a:pt x="0" y="0"/>
                </a:lnTo>
                <a:close/>
              </a:path>
            </a:pathLst>
          </a:custGeom>
          <a:blipFill>
            <a:blip r:embed="rId2"/>
            <a:stretch>
              <a:fillRect/>
            </a:stretch>
          </a:blipFill>
        </p:spPr>
        <p:txBody>
          <a:bodyPr/>
          <a:lstStyle/>
          <a:p>
            <a:endParaRPr lang="en-US"/>
          </a:p>
        </p:txBody>
      </p:sp>
      <p:sp>
        <p:nvSpPr>
          <p:cNvPr id="3" name="Freeform 3"/>
          <p:cNvSpPr/>
          <p:nvPr/>
        </p:nvSpPr>
        <p:spPr>
          <a:xfrm>
            <a:off x="580459" y="6384431"/>
            <a:ext cx="8105123" cy="3203650"/>
          </a:xfrm>
          <a:custGeom>
            <a:avLst/>
            <a:gdLst/>
            <a:ahLst/>
            <a:cxnLst/>
            <a:rect l="l" t="t" r="r" b="b"/>
            <a:pathLst>
              <a:path w="8105123" h="3203650">
                <a:moveTo>
                  <a:pt x="0" y="0"/>
                </a:moveTo>
                <a:lnTo>
                  <a:pt x="8105123" y="0"/>
                </a:lnTo>
                <a:lnTo>
                  <a:pt x="8105123" y="3203650"/>
                </a:lnTo>
                <a:lnTo>
                  <a:pt x="0" y="3203650"/>
                </a:lnTo>
                <a:lnTo>
                  <a:pt x="0" y="0"/>
                </a:lnTo>
                <a:close/>
              </a:path>
            </a:pathLst>
          </a:custGeom>
          <a:blipFill>
            <a:blip r:embed="rId3"/>
            <a:stretch>
              <a:fillRect t="-263" r="-6444" b="-2522"/>
            </a:stretch>
          </a:blipFill>
        </p:spPr>
        <p:txBody>
          <a:bodyPr/>
          <a:lstStyle/>
          <a:p>
            <a:endParaRPr lang="en-US"/>
          </a:p>
        </p:txBody>
      </p:sp>
      <p:grpSp>
        <p:nvGrpSpPr>
          <p:cNvPr id="4" name="Group 4"/>
          <p:cNvGrpSpPr/>
          <p:nvPr/>
        </p:nvGrpSpPr>
        <p:grpSpPr>
          <a:xfrm rot="2587419">
            <a:off x="16225388" y="-1431627"/>
            <a:ext cx="3867443" cy="3198967"/>
            <a:chOff x="0" y="0"/>
            <a:chExt cx="1018586" cy="842526"/>
          </a:xfrm>
        </p:grpSpPr>
        <p:sp>
          <p:nvSpPr>
            <p:cNvPr id="5" name="Freeform 5"/>
            <p:cNvSpPr/>
            <p:nvPr/>
          </p:nvSpPr>
          <p:spPr>
            <a:xfrm>
              <a:off x="0" y="0"/>
              <a:ext cx="1018586" cy="842526"/>
            </a:xfrm>
            <a:custGeom>
              <a:avLst/>
              <a:gdLst/>
              <a:ahLst/>
              <a:cxnLst/>
              <a:rect l="l" t="t" r="r" b="b"/>
              <a:pathLst>
                <a:path w="1018586" h="842526">
                  <a:moveTo>
                    <a:pt x="0" y="0"/>
                  </a:moveTo>
                  <a:lnTo>
                    <a:pt x="1018586" y="0"/>
                  </a:lnTo>
                  <a:lnTo>
                    <a:pt x="1018586" y="842526"/>
                  </a:lnTo>
                  <a:lnTo>
                    <a:pt x="0" y="842526"/>
                  </a:lnTo>
                  <a:close/>
                </a:path>
              </a:pathLst>
            </a:custGeom>
            <a:solidFill>
              <a:srgbClr val="064D6D"/>
            </a:solidFill>
          </p:spPr>
          <p:txBody>
            <a:bodyPr/>
            <a:lstStyle/>
            <a:p>
              <a:endParaRPr lang="en-US"/>
            </a:p>
          </p:txBody>
        </p:sp>
        <p:sp>
          <p:nvSpPr>
            <p:cNvPr id="6" name="TextBox 6"/>
            <p:cNvSpPr txBox="1"/>
            <p:nvPr/>
          </p:nvSpPr>
          <p:spPr>
            <a:xfrm>
              <a:off x="0" y="-66675"/>
              <a:ext cx="1018586" cy="909201"/>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419221" y="773946"/>
            <a:ext cx="8537685" cy="3607589"/>
            <a:chOff x="0" y="0"/>
            <a:chExt cx="11383580" cy="4810119"/>
          </a:xfrm>
        </p:grpSpPr>
        <p:sp>
          <p:nvSpPr>
            <p:cNvPr id="8" name="TextBox 8"/>
            <p:cNvSpPr txBox="1"/>
            <p:nvPr/>
          </p:nvSpPr>
          <p:spPr>
            <a:xfrm>
              <a:off x="0" y="3083622"/>
              <a:ext cx="11219672" cy="1676723"/>
            </a:xfrm>
            <a:prstGeom prst="rect">
              <a:avLst/>
            </a:prstGeom>
          </p:spPr>
          <p:txBody>
            <a:bodyPr lIns="0" tIns="0" rIns="0" bIns="0" rtlCol="0" anchor="t">
              <a:spAutoFit/>
            </a:bodyPr>
            <a:lstStyle/>
            <a:p>
              <a:pPr marL="796805" lvl="1" indent="-398402" algn="l">
                <a:lnSpc>
                  <a:spcPts val="5166"/>
                </a:lnSpc>
                <a:buFont typeface="Arial"/>
                <a:buChar char="•"/>
              </a:pPr>
              <a:r>
                <a:rPr lang="en-US" sz="3690">
                  <a:solidFill>
                    <a:srgbClr val="2B4B82"/>
                  </a:solidFill>
                  <a:latin typeface="Josefin Sans"/>
                  <a:ea typeface="Josefin Sans"/>
                  <a:cs typeface="Josefin Sans"/>
                  <a:sym typeface="Josefin Sans"/>
                </a:rPr>
                <a:t>Phân tán cao, không có điểm hỏng đơn lẻ (no single point of failure)</a:t>
              </a:r>
            </a:p>
          </p:txBody>
        </p:sp>
        <p:sp>
          <p:nvSpPr>
            <p:cNvPr id="9" name="TextBox 9"/>
            <p:cNvSpPr txBox="1"/>
            <p:nvPr/>
          </p:nvSpPr>
          <p:spPr>
            <a:xfrm>
              <a:off x="163908" y="-128802"/>
              <a:ext cx="11219672" cy="1388094"/>
            </a:xfrm>
            <a:prstGeom prst="rect">
              <a:avLst/>
            </a:prstGeom>
          </p:spPr>
          <p:txBody>
            <a:bodyPr lIns="0" tIns="0" rIns="0" bIns="0" rtlCol="0" anchor="t">
              <a:spAutoFit/>
            </a:bodyPr>
            <a:lstStyle/>
            <a:p>
              <a:pPr algn="l">
                <a:lnSpc>
                  <a:spcPts val="8779"/>
                </a:lnSpc>
              </a:pPr>
              <a:r>
                <a:rPr lang="en-US" sz="6270" b="1">
                  <a:solidFill>
                    <a:srgbClr val="2B4B82"/>
                  </a:solidFill>
                  <a:latin typeface="Josefin Sans Bold"/>
                  <a:ea typeface="Josefin Sans Bold"/>
                  <a:cs typeface="Josefin Sans Bold"/>
                  <a:sym typeface="Josefin Sans Bold"/>
                </a:rPr>
                <a:t>Redis</a:t>
              </a:r>
            </a:p>
          </p:txBody>
        </p:sp>
      </p:grpSp>
      <p:grpSp>
        <p:nvGrpSpPr>
          <p:cNvPr id="10" name="Group 10"/>
          <p:cNvGrpSpPr/>
          <p:nvPr/>
        </p:nvGrpSpPr>
        <p:grpSpPr>
          <a:xfrm>
            <a:off x="9313062" y="6016725"/>
            <a:ext cx="8451936" cy="3571357"/>
            <a:chOff x="0" y="0"/>
            <a:chExt cx="11269249" cy="4761809"/>
          </a:xfrm>
        </p:grpSpPr>
        <p:sp>
          <p:nvSpPr>
            <p:cNvPr id="11" name="TextBox 11"/>
            <p:cNvSpPr txBox="1"/>
            <p:nvPr/>
          </p:nvSpPr>
          <p:spPr>
            <a:xfrm>
              <a:off x="0" y="3051886"/>
              <a:ext cx="11106987" cy="1660648"/>
            </a:xfrm>
            <a:prstGeom prst="rect">
              <a:avLst/>
            </a:prstGeom>
          </p:spPr>
          <p:txBody>
            <a:bodyPr lIns="0" tIns="0" rIns="0" bIns="0" rtlCol="0" anchor="t">
              <a:spAutoFit/>
            </a:bodyPr>
            <a:lstStyle/>
            <a:p>
              <a:pPr marL="788802" lvl="1" indent="-394401" algn="l">
                <a:lnSpc>
                  <a:spcPts val="5114"/>
                </a:lnSpc>
                <a:buFont typeface="Arial"/>
                <a:buChar char="•"/>
              </a:pPr>
              <a:r>
                <a:rPr lang="en-US" sz="3653">
                  <a:solidFill>
                    <a:srgbClr val="2B4B82"/>
                  </a:solidFill>
                  <a:latin typeface="Josefin Sans"/>
                  <a:ea typeface="Josefin Sans"/>
                  <a:cs typeface="Josefin Sans"/>
                  <a:sym typeface="Josefin Sans"/>
                </a:rPr>
                <a:t>Phân tán cao, không có điểm hỏng đơn lẻ (no single point of failure)</a:t>
              </a:r>
            </a:p>
          </p:txBody>
        </p:sp>
        <p:sp>
          <p:nvSpPr>
            <p:cNvPr id="12" name="TextBox 12"/>
            <p:cNvSpPr txBox="1"/>
            <p:nvPr/>
          </p:nvSpPr>
          <p:spPr>
            <a:xfrm>
              <a:off x="162262" y="-128752"/>
              <a:ext cx="11106987" cy="1375397"/>
            </a:xfrm>
            <a:prstGeom prst="rect">
              <a:avLst/>
            </a:prstGeom>
          </p:spPr>
          <p:txBody>
            <a:bodyPr lIns="0" tIns="0" rIns="0" bIns="0" rtlCol="0" anchor="t">
              <a:spAutoFit/>
            </a:bodyPr>
            <a:lstStyle/>
            <a:p>
              <a:pPr algn="l">
                <a:lnSpc>
                  <a:spcPts val="8690"/>
                </a:lnSpc>
              </a:pPr>
              <a:r>
                <a:rPr lang="en-US" sz="6207" b="1">
                  <a:solidFill>
                    <a:srgbClr val="2B4B82"/>
                  </a:solidFill>
                  <a:latin typeface="Josefin Sans Bold"/>
                  <a:ea typeface="Josefin Sans Bold"/>
                  <a:cs typeface="Josefin Sans Bold"/>
                  <a:sym typeface="Josefin Sans Bold"/>
                </a:rPr>
                <a:t>Amazon DynamoDB</a:t>
              </a:r>
            </a:p>
          </p:txBody>
        </p:sp>
      </p:grpSp>
      <p:grpSp>
        <p:nvGrpSpPr>
          <p:cNvPr id="13" name="Group 13"/>
          <p:cNvGrpSpPr/>
          <p:nvPr/>
        </p:nvGrpSpPr>
        <p:grpSpPr>
          <a:xfrm rot="2587419">
            <a:off x="-2696754" y="8876048"/>
            <a:ext cx="3867443" cy="3198967"/>
            <a:chOff x="0" y="0"/>
            <a:chExt cx="1018586" cy="842526"/>
          </a:xfrm>
        </p:grpSpPr>
        <p:sp>
          <p:nvSpPr>
            <p:cNvPr id="14" name="Freeform 14"/>
            <p:cNvSpPr/>
            <p:nvPr/>
          </p:nvSpPr>
          <p:spPr>
            <a:xfrm>
              <a:off x="0" y="0"/>
              <a:ext cx="1018586" cy="842526"/>
            </a:xfrm>
            <a:custGeom>
              <a:avLst/>
              <a:gdLst/>
              <a:ahLst/>
              <a:cxnLst/>
              <a:rect l="l" t="t" r="r" b="b"/>
              <a:pathLst>
                <a:path w="1018586" h="842526">
                  <a:moveTo>
                    <a:pt x="0" y="0"/>
                  </a:moveTo>
                  <a:lnTo>
                    <a:pt x="1018586" y="0"/>
                  </a:lnTo>
                  <a:lnTo>
                    <a:pt x="1018586" y="842526"/>
                  </a:lnTo>
                  <a:lnTo>
                    <a:pt x="0" y="842526"/>
                  </a:lnTo>
                  <a:close/>
                </a:path>
              </a:pathLst>
            </a:custGeom>
            <a:solidFill>
              <a:srgbClr val="064D6D"/>
            </a:solidFill>
          </p:spPr>
          <p:txBody>
            <a:bodyPr/>
            <a:lstStyle/>
            <a:p>
              <a:endParaRPr lang="en-US"/>
            </a:p>
          </p:txBody>
        </p:sp>
        <p:sp>
          <p:nvSpPr>
            <p:cNvPr id="15" name="TextBox 15"/>
            <p:cNvSpPr txBox="1"/>
            <p:nvPr/>
          </p:nvSpPr>
          <p:spPr>
            <a:xfrm>
              <a:off x="0" y="-66675"/>
              <a:ext cx="1018586" cy="909201"/>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483716" y="1537872"/>
            <a:ext cx="9144000" cy="2912301"/>
          </a:xfrm>
          <a:custGeom>
            <a:avLst/>
            <a:gdLst/>
            <a:ahLst/>
            <a:cxnLst/>
            <a:rect l="l" t="t" r="r" b="b"/>
            <a:pathLst>
              <a:path w="9144000" h="2912301">
                <a:moveTo>
                  <a:pt x="0" y="0"/>
                </a:moveTo>
                <a:lnTo>
                  <a:pt x="9144000" y="0"/>
                </a:lnTo>
                <a:lnTo>
                  <a:pt x="9144000" y="2912301"/>
                </a:lnTo>
                <a:lnTo>
                  <a:pt x="0" y="2912301"/>
                </a:lnTo>
                <a:lnTo>
                  <a:pt x="0" y="0"/>
                </a:lnTo>
                <a:close/>
              </a:path>
            </a:pathLst>
          </a:custGeom>
          <a:blipFill>
            <a:blip r:embed="rId2"/>
            <a:stretch>
              <a:fillRect/>
            </a:stretch>
          </a:blipFill>
        </p:spPr>
        <p:txBody>
          <a:bodyPr/>
          <a:lstStyle/>
          <a:p>
            <a:endParaRPr lang="en-US"/>
          </a:p>
        </p:txBody>
      </p:sp>
      <p:sp>
        <p:nvSpPr>
          <p:cNvPr id="3" name="Freeform 3"/>
          <p:cNvSpPr/>
          <p:nvPr/>
        </p:nvSpPr>
        <p:spPr>
          <a:xfrm>
            <a:off x="8115300" y="5446732"/>
            <a:ext cx="10172700" cy="2657618"/>
          </a:xfrm>
          <a:custGeom>
            <a:avLst/>
            <a:gdLst/>
            <a:ahLst/>
            <a:cxnLst/>
            <a:rect l="l" t="t" r="r" b="b"/>
            <a:pathLst>
              <a:path w="10172700" h="2657618">
                <a:moveTo>
                  <a:pt x="0" y="0"/>
                </a:moveTo>
                <a:lnTo>
                  <a:pt x="10172700" y="0"/>
                </a:lnTo>
                <a:lnTo>
                  <a:pt x="10172700" y="2657618"/>
                </a:lnTo>
                <a:lnTo>
                  <a:pt x="0" y="2657618"/>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rot="2700000">
            <a:off x="16461019" y="7999495"/>
            <a:ext cx="3086100" cy="4340243"/>
            <a:chOff x="0" y="0"/>
            <a:chExt cx="812800" cy="1143109"/>
          </a:xfrm>
        </p:grpSpPr>
        <p:sp>
          <p:nvSpPr>
            <p:cNvPr id="5" name="Freeform 5"/>
            <p:cNvSpPr/>
            <p:nvPr/>
          </p:nvSpPr>
          <p:spPr>
            <a:xfrm>
              <a:off x="0" y="0"/>
              <a:ext cx="812800" cy="1143109"/>
            </a:xfrm>
            <a:custGeom>
              <a:avLst/>
              <a:gdLst/>
              <a:ahLst/>
              <a:cxnLst/>
              <a:rect l="l" t="t" r="r" b="b"/>
              <a:pathLst>
                <a:path w="812800" h="1143109">
                  <a:moveTo>
                    <a:pt x="0" y="0"/>
                  </a:moveTo>
                  <a:lnTo>
                    <a:pt x="812800" y="0"/>
                  </a:lnTo>
                  <a:lnTo>
                    <a:pt x="812800" y="1143109"/>
                  </a:lnTo>
                  <a:lnTo>
                    <a:pt x="0" y="1143109"/>
                  </a:lnTo>
                  <a:close/>
                </a:path>
              </a:pathLst>
            </a:custGeom>
            <a:solidFill>
              <a:srgbClr val="2B4B82"/>
            </a:solidFill>
          </p:spPr>
          <p:txBody>
            <a:bodyPr/>
            <a:lstStyle/>
            <a:p>
              <a:endParaRPr lang="en-US"/>
            </a:p>
          </p:txBody>
        </p:sp>
        <p:sp>
          <p:nvSpPr>
            <p:cNvPr id="6" name="TextBox 6"/>
            <p:cNvSpPr txBox="1"/>
            <p:nvPr/>
          </p:nvSpPr>
          <p:spPr>
            <a:xfrm>
              <a:off x="0" y="-66675"/>
              <a:ext cx="812800" cy="1209784"/>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9947055" y="806194"/>
            <a:ext cx="8340945" cy="3524457"/>
            <a:chOff x="0" y="0"/>
            <a:chExt cx="11121260" cy="4699276"/>
          </a:xfrm>
        </p:grpSpPr>
        <p:sp>
          <p:nvSpPr>
            <p:cNvPr id="8" name="TextBox 8"/>
            <p:cNvSpPr txBox="1"/>
            <p:nvPr/>
          </p:nvSpPr>
          <p:spPr>
            <a:xfrm>
              <a:off x="0" y="3020333"/>
              <a:ext cx="10961129" cy="1630316"/>
            </a:xfrm>
            <a:prstGeom prst="rect">
              <a:avLst/>
            </a:prstGeom>
          </p:spPr>
          <p:txBody>
            <a:bodyPr lIns="0" tIns="0" rIns="0" bIns="0" rtlCol="0" anchor="t">
              <a:spAutoFit/>
            </a:bodyPr>
            <a:lstStyle/>
            <a:p>
              <a:pPr marL="778444" lvl="1" indent="-389222" algn="l">
                <a:lnSpc>
                  <a:spcPts val="5047"/>
                </a:lnSpc>
                <a:buFont typeface="Arial"/>
                <a:buChar char="•"/>
              </a:pPr>
              <a:r>
                <a:rPr lang="en-US" sz="3605">
                  <a:solidFill>
                    <a:srgbClr val="2B4B82"/>
                  </a:solidFill>
                  <a:latin typeface="Josefin Sans"/>
                  <a:ea typeface="Josefin Sans"/>
                  <a:cs typeface="Josefin Sans"/>
                  <a:sym typeface="Josefin Sans"/>
                </a:rPr>
                <a:t>Tập trung vào tính sẵn sàng cao và khả năng chịu lỗi</a:t>
              </a:r>
            </a:p>
          </p:txBody>
        </p:sp>
        <p:sp>
          <p:nvSpPr>
            <p:cNvPr id="9" name="TextBox 9"/>
            <p:cNvSpPr txBox="1"/>
            <p:nvPr/>
          </p:nvSpPr>
          <p:spPr>
            <a:xfrm>
              <a:off x="160131" y="-128688"/>
              <a:ext cx="10961129" cy="1358961"/>
            </a:xfrm>
            <a:prstGeom prst="rect">
              <a:avLst/>
            </a:prstGeom>
          </p:spPr>
          <p:txBody>
            <a:bodyPr lIns="0" tIns="0" rIns="0" bIns="0" rtlCol="0" anchor="t">
              <a:spAutoFit/>
            </a:bodyPr>
            <a:lstStyle/>
            <a:p>
              <a:pPr algn="l">
                <a:lnSpc>
                  <a:spcPts val="8576"/>
                </a:lnSpc>
              </a:pPr>
              <a:r>
                <a:rPr lang="en-US" sz="6126" b="1">
                  <a:solidFill>
                    <a:srgbClr val="2B4B82"/>
                  </a:solidFill>
                  <a:latin typeface="Josefin Sans Bold"/>
                  <a:ea typeface="Josefin Sans Bold"/>
                  <a:cs typeface="Josefin Sans Bold"/>
                  <a:sym typeface="Josefin Sans Bold"/>
                </a:rPr>
                <a:t>Riak</a:t>
              </a:r>
            </a:p>
          </p:txBody>
        </p:sp>
      </p:grpSp>
      <p:grpSp>
        <p:nvGrpSpPr>
          <p:cNvPr id="10" name="Group 10"/>
          <p:cNvGrpSpPr/>
          <p:nvPr/>
        </p:nvGrpSpPr>
        <p:grpSpPr>
          <a:xfrm>
            <a:off x="0" y="6289279"/>
            <a:ext cx="8604548" cy="3635842"/>
            <a:chOff x="0" y="0"/>
            <a:chExt cx="11472731" cy="4847790"/>
          </a:xfrm>
        </p:grpSpPr>
        <p:sp>
          <p:nvSpPr>
            <p:cNvPr id="11" name="TextBox 11"/>
            <p:cNvSpPr txBox="1"/>
            <p:nvPr/>
          </p:nvSpPr>
          <p:spPr>
            <a:xfrm>
              <a:off x="0" y="3098843"/>
              <a:ext cx="11307539" cy="1698783"/>
            </a:xfrm>
            <a:prstGeom prst="rect">
              <a:avLst/>
            </a:prstGeom>
          </p:spPr>
          <p:txBody>
            <a:bodyPr lIns="0" tIns="0" rIns="0" bIns="0" rtlCol="0" anchor="t">
              <a:spAutoFit/>
            </a:bodyPr>
            <a:lstStyle/>
            <a:p>
              <a:pPr marL="803045" lvl="1" indent="-401523" algn="l">
                <a:lnSpc>
                  <a:spcPts val="5207"/>
                </a:lnSpc>
                <a:buFont typeface="Arial"/>
                <a:buChar char="•"/>
              </a:pPr>
              <a:r>
                <a:rPr lang="en-US" sz="3719">
                  <a:solidFill>
                    <a:srgbClr val="2B4B82"/>
                  </a:solidFill>
                  <a:latin typeface="Josefin Sans"/>
                  <a:ea typeface="Josefin Sans"/>
                  <a:cs typeface="Josefin Sans"/>
                  <a:sym typeface="Josefin Sans"/>
                </a:rPr>
                <a:t>Đơn giản, hiệu quả, thường được sử dụng làm hệ thống bộ nhớ đệm</a:t>
              </a:r>
            </a:p>
          </p:txBody>
        </p:sp>
        <p:sp>
          <p:nvSpPr>
            <p:cNvPr id="12" name="TextBox 12"/>
            <p:cNvSpPr txBox="1"/>
            <p:nvPr/>
          </p:nvSpPr>
          <p:spPr>
            <a:xfrm>
              <a:off x="165192" y="-138366"/>
              <a:ext cx="11307539" cy="1407521"/>
            </a:xfrm>
            <a:prstGeom prst="rect">
              <a:avLst/>
            </a:prstGeom>
          </p:spPr>
          <p:txBody>
            <a:bodyPr lIns="0" tIns="0" rIns="0" bIns="0" rtlCol="0" anchor="t">
              <a:spAutoFit/>
            </a:bodyPr>
            <a:lstStyle/>
            <a:p>
              <a:pPr algn="l">
                <a:lnSpc>
                  <a:spcPts val="8847"/>
                </a:lnSpc>
              </a:pPr>
              <a:r>
                <a:rPr lang="en-US" sz="6319" b="1">
                  <a:solidFill>
                    <a:srgbClr val="2B4B82"/>
                  </a:solidFill>
                  <a:latin typeface="Josefin Sans Bold"/>
                  <a:ea typeface="Josefin Sans Bold"/>
                  <a:cs typeface="Josefin Sans Bold"/>
                  <a:sym typeface="Josefin Sans Bold"/>
                </a:rPr>
                <a:t>Memcached</a:t>
              </a:r>
            </a:p>
          </p:txBody>
        </p:sp>
      </p:grpSp>
      <p:grpSp>
        <p:nvGrpSpPr>
          <p:cNvPr id="13" name="Group 13"/>
          <p:cNvGrpSpPr/>
          <p:nvPr/>
        </p:nvGrpSpPr>
        <p:grpSpPr>
          <a:xfrm rot="3913955">
            <a:off x="-848737" y="-2618853"/>
            <a:ext cx="3086100" cy="4340243"/>
            <a:chOff x="0" y="0"/>
            <a:chExt cx="812800" cy="1143109"/>
          </a:xfrm>
        </p:grpSpPr>
        <p:sp>
          <p:nvSpPr>
            <p:cNvPr id="14" name="Freeform 14"/>
            <p:cNvSpPr/>
            <p:nvPr/>
          </p:nvSpPr>
          <p:spPr>
            <a:xfrm>
              <a:off x="0" y="0"/>
              <a:ext cx="812800" cy="1143109"/>
            </a:xfrm>
            <a:custGeom>
              <a:avLst/>
              <a:gdLst/>
              <a:ahLst/>
              <a:cxnLst/>
              <a:rect l="l" t="t" r="r" b="b"/>
              <a:pathLst>
                <a:path w="812800" h="1143109">
                  <a:moveTo>
                    <a:pt x="0" y="0"/>
                  </a:moveTo>
                  <a:lnTo>
                    <a:pt x="812800" y="0"/>
                  </a:lnTo>
                  <a:lnTo>
                    <a:pt x="812800" y="1143109"/>
                  </a:lnTo>
                  <a:lnTo>
                    <a:pt x="0" y="1143109"/>
                  </a:lnTo>
                  <a:close/>
                </a:path>
              </a:pathLst>
            </a:custGeom>
            <a:solidFill>
              <a:srgbClr val="2B4B82"/>
            </a:solidFill>
          </p:spPr>
          <p:txBody>
            <a:bodyPr/>
            <a:lstStyle/>
            <a:p>
              <a:endParaRPr lang="en-US"/>
            </a:p>
          </p:txBody>
        </p:sp>
        <p:sp>
          <p:nvSpPr>
            <p:cNvPr id="15" name="TextBox 15"/>
            <p:cNvSpPr txBox="1"/>
            <p:nvPr/>
          </p:nvSpPr>
          <p:spPr>
            <a:xfrm>
              <a:off x="0" y="-66675"/>
              <a:ext cx="812800" cy="1209784"/>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390604"/>
            <a:ext cx="9768230" cy="7448846"/>
            <a:chOff x="0" y="0"/>
            <a:chExt cx="13024306" cy="9931795"/>
          </a:xfrm>
        </p:grpSpPr>
        <p:sp>
          <p:nvSpPr>
            <p:cNvPr id="3" name="TextBox 3"/>
            <p:cNvSpPr txBox="1"/>
            <p:nvPr/>
          </p:nvSpPr>
          <p:spPr>
            <a:xfrm>
              <a:off x="0" y="623570"/>
              <a:ext cx="13024306" cy="1314450"/>
            </a:xfrm>
            <a:prstGeom prst="rect">
              <a:avLst/>
            </a:prstGeom>
          </p:spPr>
          <p:txBody>
            <a:bodyPr lIns="0" tIns="0" rIns="0" bIns="0" rtlCol="0" anchor="t">
              <a:spAutoFit/>
            </a:bodyPr>
            <a:lstStyle/>
            <a:p>
              <a:pPr marL="1381760" lvl="1" indent="-690880" algn="l">
                <a:lnSpc>
                  <a:spcPts val="7680"/>
                </a:lnSpc>
                <a:buAutoNum type="arabicPeriod"/>
              </a:pPr>
              <a:r>
                <a:rPr lang="en-US" sz="6400" b="1">
                  <a:solidFill>
                    <a:srgbClr val="31356E"/>
                  </a:solidFill>
                  <a:latin typeface="Josefin Sans Bold"/>
                  <a:ea typeface="Josefin Sans Bold"/>
                  <a:cs typeface="Josefin Sans Bold"/>
                  <a:sym typeface="Josefin Sans Bold"/>
                </a:rPr>
                <a:t>NoSQL là gì</a:t>
              </a:r>
            </a:p>
          </p:txBody>
        </p:sp>
        <p:sp>
          <p:nvSpPr>
            <p:cNvPr id="4" name="TextBox 4"/>
            <p:cNvSpPr txBox="1"/>
            <p:nvPr/>
          </p:nvSpPr>
          <p:spPr>
            <a:xfrm>
              <a:off x="0" y="3216670"/>
              <a:ext cx="12478551" cy="7019925"/>
            </a:xfrm>
            <a:prstGeom prst="rect">
              <a:avLst/>
            </a:prstGeom>
          </p:spPr>
          <p:txBody>
            <a:bodyPr lIns="0" tIns="0" rIns="0" bIns="0" rtlCol="0" anchor="t">
              <a:spAutoFit/>
            </a:bodyPr>
            <a:lstStyle/>
            <a:p>
              <a:pPr algn="l">
                <a:lnSpc>
                  <a:spcPts val="3480"/>
                </a:lnSpc>
              </a:pPr>
              <a:r>
                <a:rPr lang="en-US" sz="2900">
                  <a:solidFill>
                    <a:srgbClr val="2B4B82"/>
                  </a:solidFill>
                  <a:latin typeface="Josefin Sans"/>
                  <a:ea typeface="Josefin Sans"/>
                  <a:cs typeface="Josefin Sans"/>
                  <a:sym typeface="Josefin Sans"/>
                </a:rPr>
                <a:t>-NoSQL (Not only SQL) là một loại cơ sở dữ liệu không quan hệ (non-relational database), được xây dựng dành riêng cho mô hình dữ liệu có sơ đồ linh hoạt để xây dựng các ứng dụng hiện đại (như document-oriented, key-value, column-family, graph,…).</a:t>
              </a:r>
            </a:p>
            <a:p>
              <a:pPr algn="l">
                <a:lnSpc>
                  <a:spcPts val="3480"/>
                </a:lnSpc>
              </a:pPr>
              <a:endParaRPr lang="en-US" sz="2900">
                <a:solidFill>
                  <a:srgbClr val="2B4B82"/>
                </a:solidFill>
                <a:latin typeface="Josefin Sans"/>
                <a:ea typeface="Josefin Sans"/>
                <a:cs typeface="Josefin Sans"/>
                <a:sym typeface="Josefin Sans"/>
              </a:endParaRPr>
            </a:p>
            <a:p>
              <a:pPr algn="l">
                <a:lnSpc>
                  <a:spcPts val="3480"/>
                </a:lnSpc>
              </a:pPr>
              <a:r>
                <a:rPr lang="en-US" sz="2900">
                  <a:solidFill>
                    <a:srgbClr val="2B4B82"/>
                  </a:solidFill>
                  <a:latin typeface="Josefin Sans"/>
                  <a:ea typeface="Josefin Sans"/>
                  <a:cs typeface="Josefin Sans"/>
                  <a:sym typeface="Josefin Sans"/>
                </a:rPr>
                <a:t>-Cơ sở dữ liệu NoSQL được công nhận rộng rãi vì tính dễ phát triển, có khả năng mở rộng theo chiều ngang (horizontal scaling) để xử lý lượng dữ liệu lớn, mở rộng chức năng cũng như hiệu năng ở quy mô lớn.</a:t>
              </a:r>
            </a:p>
            <a:p>
              <a:pPr algn="l">
                <a:lnSpc>
                  <a:spcPts val="3480"/>
                </a:lnSpc>
              </a:pPr>
              <a:endParaRPr lang="en-US" sz="2900">
                <a:solidFill>
                  <a:srgbClr val="2B4B82"/>
                </a:solidFill>
                <a:latin typeface="Josefin Sans"/>
                <a:ea typeface="Josefin Sans"/>
                <a:cs typeface="Josefin Sans"/>
                <a:sym typeface="Josefin Sans"/>
              </a:endParaRPr>
            </a:p>
            <a:p>
              <a:pPr algn="l">
                <a:lnSpc>
                  <a:spcPts val="3480"/>
                </a:lnSpc>
              </a:pPr>
              <a:endParaRPr lang="en-US" sz="2900">
                <a:solidFill>
                  <a:srgbClr val="2B4B82"/>
                </a:solidFill>
                <a:latin typeface="Josefin Sans"/>
                <a:ea typeface="Josefin Sans"/>
                <a:cs typeface="Josefin Sans"/>
                <a:sym typeface="Josefin Sans"/>
              </a:endParaRPr>
            </a:p>
          </p:txBody>
        </p:sp>
      </p:grpSp>
      <p:sp>
        <p:nvSpPr>
          <p:cNvPr id="5" name="Freeform 5"/>
          <p:cNvSpPr/>
          <p:nvPr/>
        </p:nvSpPr>
        <p:spPr>
          <a:xfrm>
            <a:off x="11445492" y="2492346"/>
            <a:ext cx="5245361" cy="5245361"/>
          </a:xfrm>
          <a:custGeom>
            <a:avLst/>
            <a:gdLst/>
            <a:ahLst/>
            <a:cxnLst/>
            <a:rect l="l" t="t" r="r" b="b"/>
            <a:pathLst>
              <a:path w="5245361" h="5245361">
                <a:moveTo>
                  <a:pt x="0" y="0"/>
                </a:moveTo>
                <a:lnTo>
                  <a:pt x="5245361" y="0"/>
                </a:lnTo>
                <a:lnTo>
                  <a:pt x="5245361" y="5245361"/>
                </a:lnTo>
                <a:lnTo>
                  <a:pt x="0" y="5245361"/>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844025" y="4150276"/>
            <a:ext cx="4919870" cy="4114800"/>
          </a:xfrm>
          <a:custGeom>
            <a:avLst/>
            <a:gdLst/>
            <a:ahLst/>
            <a:cxnLst/>
            <a:rect l="l" t="t" r="r" b="b"/>
            <a:pathLst>
              <a:path w="4919870" h="4114800">
                <a:moveTo>
                  <a:pt x="0" y="0"/>
                </a:moveTo>
                <a:lnTo>
                  <a:pt x="4919869" y="0"/>
                </a:lnTo>
                <a:lnTo>
                  <a:pt x="4919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78570" y="4746859"/>
            <a:ext cx="4919870" cy="4114800"/>
          </a:xfrm>
          <a:custGeom>
            <a:avLst/>
            <a:gdLst/>
            <a:ahLst/>
            <a:cxnLst/>
            <a:rect l="l" t="t" r="r" b="b"/>
            <a:pathLst>
              <a:path w="4919870" h="4114800">
                <a:moveTo>
                  <a:pt x="0" y="0"/>
                </a:moveTo>
                <a:lnTo>
                  <a:pt x="4919869" y="0"/>
                </a:lnTo>
                <a:lnTo>
                  <a:pt x="4919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2520908" y="2797653"/>
            <a:ext cx="4919870" cy="4114800"/>
          </a:xfrm>
          <a:custGeom>
            <a:avLst/>
            <a:gdLst/>
            <a:ahLst/>
            <a:cxnLst/>
            <a:rect l="l" t="t" r="r" b="b"/>
            <a:pathLst>
              <a:path w="4919870" h="4114800">
                <a:moveTo>
                  <a:pt x="0" y="0"/>
                </a:moveTo>
                <a:lnTo>
                  <a:pt x="4919869" y="0"/>
                </a:lnTo>
                <a:lnTo>
                  <a:pt x="49198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36955" y="8680846"/>
            <a:ext cx="1808901" cy="1606154"/>
          </a:xfrm>
          <a:custGeom>
            <a:avLst/>
            <a:gdLst/>
            <a:ahLst/>
            <a:cxnLst/>
            <a:rect l="l" t="t" r="r" b="b"/>
            <a:pathLst>
              <a:path w="1808901" h="1606154">
                <a:moveTo>
                  <a:pt x="0" y="0"/>
                </a:moveTo>
                <a:lnTo>
                  <a:pt x="1808901" y="0"/>
                </a:lnTo>
                <a:lnTo>
                  <a:pt x="1808901" y="1606154"/>
                </a:lnTo>
                <a:lnTo>
                  <a:pt x="0" y="1606154"/>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1509978" y="2591315"/>
            <a:ext cx="10619306" cy="4527475"/>
            <a:chOff x="0" y="0"/>
            <a:chExt cx="14159075" cy="6036634"/>
          </a:xfrm>
        </p:grpSpPr>
        <p:sp>
          <p:nvSpPr>
            <p:cNvPr id="7" name="TextBox 7"/>
            <p:cNvSpPr txBox="1"/>
            <p:nvPr/>
          </p:nvSpPr>
          <p:spPr>
            <a:xfrm>
              <a:off x="0" y="-105783"/>
              <a:ext cx="14159075" cy="3619487"/>
            </a:xfrm>
            <a:prstGeom prst="rect">
              <a:avLst/>
            </a:prstGeom>
          </p:spPr>
          <p:txBody>
            <a:bodyPr lIns="0" tIns="0" rIns="0" bIns="0" rtlCol="0" anchor="t">
              <a:spAutoFit/>
            </a:bodyPr>
            <a:lstStyle/>
            <a:p>
              <a:pPr algn="l">
                <a:lnSpc>
                  <a:spcPts val="10835"/>
                </a:lnSpc>
              </a:pPr>
              <a:r>
                <a:rPr lang="en-US" sz="8334" b="1">
                  <a:solidFill>
                    <a:srgbClr val="F7B4A7"/>
                  </a:solidFill>
                  <a:latin typeface="Josefin Sans Bold"/>
                  <a:ea typeface="Josefin Sans Bold"/>
                  <a:cs typeface="Josefin Sans Bold"/>
                  <a:sym typeface="Josefin Sans Bold"/>
                </a:rPr>
                <a:t>2. Document Stores (Kho lưu trữ Tài liệu)</a:t>
              </a:r>
            </a:p>
          </p:txBody>
        </p:sp>
        <p:sp>
          <p:nvSpPr>
            <p:cNvPr id="8" name="TextBox 8"/>
            <p:cNvSpPr txBox="1"/>
            <p:nvPr/>
          </p:nvSpPr>
          <p:spPr>
            <a:xfrm>
              <a:off x="0" y="4996556"/>
              <a:ext cx="14159075" cy="1042886"/>
            </a:xfrm>
            <a:prstGeom prst="rect">
              <a:avLst/>
            </a:prstGeom>
          </p:spPr>
          <p:txBody>
            <a:bodyPr lIns="0" tIns="0" rIns="0" bIns="0" rtlCol="0" anchor="t">
              <a:spAutoFit/>
            </a:bodyPr>
            <a:lstStyle/>
            <a:p>
              <a:pPr algn="l">
                <a:lnSpc>
                  <a:spcPts val="6502"/>
                </a:lnSpc>
              </a:pPr>
              <a:endParaRPr/>
            </a:p>
          </p:txBody>
        </p:sp>
      </p:grpSp>
      <p:pic>
        <p:nvPicPr>
          <p:cNvPr id="9" name="Picture 9"/>
          <p:cNvPicPr>
            <a:picLocks noChangeAspect="1"/>
          </p:cNvPicPr>
          <p:nvPr/>
        </p:nvPicPr>
        <p:blipFill>
          <a:blip r:embed="rId5"/>
          <a:srcRect/>
          <a:stretch>
            <a:fillRect/>
          </a:stretch>
        </p:blipFill>
        <p:spPr>
          <a:xfrm>
            <a:off x="10844025" y="12548"/>
            <a:ext cx="3664612" cy="27851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90259" y="1300763"/>
            <a:ext cx="12722260" cy="7165451"/>
            <a:chOff x="0" y="0"/>
            <a:chExt cx="16963013" cy="9553935"/>
          </a:xfrm>
        </p:grpSpPr>
        <p:sp>
          <p:nvSpPr>
            <p:cNvPr id="3" name="TextBox 3"/>
            <p:cNvSpPr txBox="1"/>
            <p:nvPr/>
          </p:nvSpPr>
          <p:spPr>
            <a:xfrm>
              <a:off x="0" y="-84676"/>
              <a:ext cx="16963013" cy="1437496"/>
            </a:xfrm>
            <a:prstGeom prst="rect">
              <a:avLst/>
            </a:prstGeom>
          </p:spPr>
          <p:txBody>
            <a:bodyPr lIns="0" tIns="0" rIns="0" bIns="0" rtlCol="0" anchor="t">
              <a:spAutoFit/>
            </a:bodyPr>
            <a:lstStyle/>
            <a:p>
              <a:pPr algn="l">
                <a:lnSpc>
                  <a:spcPts val="8719"/>
                </a:lnSpc>
              </a:pPr>
              <a:r>
                <a:rPr lang="en-US" sz="6707" b="1">
                  <a:solidFill>
                    <a:srgbClr val="F7B4A7"/>
                  </a:solidFill>
                  <a:latin typeface="Josefin Sans Bold"/>
                  <a:ea typeface="Josefin Sans Bold"/>
                  <a:cs typeface="Josefin Sans Bold"/>
                  <a:sym typeface="Josefin Sans Bold"/>
                </a:rPr>
                <a:t>Cơ chế hoạt động: </a:t>
              </a:r>
            </a:p>
          </p:txBody>
        </p:sp>
        <p:sp>
          <p:nvSpPr>
            <p:cNvPr id="4" name="TextBox 4"/>
            <p:cNvSpPr txBox="1"/>
            <p:nvPr/>
          </p:nvSpPr>
          <p:spPr>
            <a:xfrm>
              <a:off x="0" y="2554282"/>
              <a:ext cx="16963013" cy="7001913"/>
            </a:xfrm>
            <a:prstGeom prst="rect">
              <a:avLst/>
            </a:prstGeom>
          </p:spPr>
          <p:txBody>
            <a:bodyPr lIns="0" tIns="0" rIns="0" bIns="0" rtlCol="0" anchor="t">
              <a:spAutoFit/>
            </a:bodyPr>
            <a:lstStyle/>
            <a:p>
              <a:pPr marL="806944" lvl="1" indent="-403472" algn="l">
                <a:lnSpc>
                  <a:spcPts val="5232"/>
                </a:lnSpc>
                <a:buFont typeface="Arial"/>
                <a:buChar char="•"/>
              </a:pPr>
              <a:r>
                <a:rPr lang="en-US" sz="3737" spc="747">
                  <a:solidFill>
                    <a:srgbClr val="F7B4A7"/>
                  </a:solidFill>
                  <a:latin typeface="Josefin Sans"/>
                  <a:ea typeface="Josefin Sans"/>
                  <a:cs typeface="Josefin Sans"/>
                  <a:sym typeface="Josefin Sans"/>
                </a:rPr>
                <a:t>DOCUMENT STORES LƯU TRỮ DỮ LIỆU DƯỚI DẠNG CÁC TÀI LIỆU BÁN CẤU TRÚC, THƯỜNG LÀ JSON, BSON, XML HOẶC YAML. </a:t>
              </a:r>
            </a:p>
            <a:p>
              <a:pPr marL="806945" lvl="1" indent="-403472" algn="l">
                <a:lnSpc>
                  <a:spcPts val="5232"/>
                </a:lnSpc>
                <a:buFont typeface="Arial"/>
                <a:buChar char="•"/>
              </a:pPr>
              <a:r>
                <a:rPr lang="en-US" sz="3737" spc="747">
                  <a:solidFill>
                    <a:srgbClr val="F7B4A7"/>
                  </a:solidFill>
                  <a:latin typeface="Josefin Sans"/>
                  <a:ea typeface="Josefin Sans"/>
                  <a:cs typeface="Josefin Sans"/>
                  <a:sym typeface="Josefin Sans"/>
                </a:rPr>
                <a:t>MỖI TÀI LIỆU CÓ THỂ CÓ CẤU TRÚC KHÁC NHAU VÀ CHỨA CÁC CẶP KHÓA-GIÁ TRỊ LỒNG NHAU, MẢNG VÀ CÁC KIỂU DỮ LIỆU KHÁC.</a:t>
              </a:r>
            </a:p>
          </p:txBody>
        </p:sp>
      </p:grpSp>
      <p:sp>
        <p:nvSpPr>
          <p:cNvPr id="5" name="Freeform 5"/>
          <p:cNvSpPr/>
          <p:nvPr/>
        </p:nvSpPr>
        <p:spPr>
          <a:xfrm>
            <a:off x="13824033" y="0"/>
            <a:ext cx="3706145" cy="3706145"/>
          </a:xfrm>
          <a:custGeom>
            <a:avLst/>
            <a:gdLst/>
            <a:ahLst/>
            <a:cxnLst/>
            <a:rect l="l" t="t" r="r" b="b"/>
            <a:pathLst>
              <a:path w="3706145" h="3706145">
                <a:moveTo>
                  <a:pt x="0" y="0"/>
                </a:moveTo>
                <a:lnTo>
                  <a:pt x="3706145" y="0"/>
                </a:lnTo>
                <a:lnTo>
                  <a:pt x="3706145" y="3706145"/>
                </a:lnTo>
                <a:lnTo>
                  <a:pt x="0" y="3706145"/>
                </a:lnTo>
                <a:lnTo>
                  <a:pt x="0" y="0"/>
                </a:lnTo>
                <a:close/>
              </a:path>
            </a:pathLst>
          </a:custGeom>
          <a:blipFill>
            <a:blip r:embed="rId2"/>
            <a:stretch>
              <a:fillRect/>
            </a:stretch>
          </a:blipFill>
        </p:spPr>
        <p:txBody>
          <a:bodyPr/>
          <a:lstStyle/>
          <a:p>
            <a:endParaRPr lang="en-US"/>
          </a:p>
        </p:txBody>
      </p:sp>
      <p:sp>
        <p:nvSpPr>
          <p:cNvPr id="6" name="Freeform 6"/>
          <p:cNvSpPr/>
          <p:nvPr/>
        </p:nvSpPr>
        <p:spPr>
          <a:xfrm>
            <a:off x="12751280" y="3608030"/>
            <a:ext cx="3070941" cy="3070941"/>
          </a:xfrm>
          <a:custGeom>
            <a:avLst/>
            <a:gdLst/>
            <a:ahLst/>
            <a:cxnLst/>
            <a:rect l="l" t="t" r="r" b="b"/>
            <a:pathLst>
              <a:path w="3070941" h="3070941">
                <a:moveTo>
                  <a:pt x="0" y="0"/>
                </a:moveTo>
                <a:lnTo>
                  <a:pt x="3070940" y="0"/>
                </a:lnTo>
                <a:lnTo>
                  <a:pt x="3070940" y="3070940"/>
                </a:lnTo>
                <a:lnTo>
                  <a:pt x="0" y="3070940"/>
                </a:lnTo>
                <a:lnTo>
                  <a:pt x="0" y="0"/>
                </a:lnTo>
                <a:close/>
              </a:path>
            </a:pathLst>
          </a:custGeom>
          <a:blipFill>
            <a:blip r:embed="rId3"/>
            <a:stretch>
              <a:fillRect/>
            </a:stretch>
          </a:blipFill>
        </p:spPr>
        <p:txBody>
          <a:bodyPr/>
          <a:lstStyle/>
          <a:p>
            <a:endParaRPr lang="en-US"/>
          </a:p>
        </p:txBody>
      </p:sp>
      <p:sp>
        <p:nvSpPr>
          <p:cNvPr id="7" name="Freeform 7"/>
          <p:cNvSpPr/>
          <p:nvPr/>
        </p:nvSpPr>
        <p:spPr>
          <a:xfrm>
            <a:off x="15257885" y="3369913"/>
            <a:ext cx="3547173" cy="3547173"/>
          </a:xfrm>
          <a:custGeom>
            <a:avLst/>
            <a:gdLst/>
            <a:ahLst/>
            <a:cxnLst/>
            <a:rect l="l" t="t" r="r" b="b"/>
            <a:pathLst>
              <a:path w="3547173" h="3547173">
                <a:moveTo>
                  <a:pt x="0" y="0"/>
                </a:moveTo>
                <a:lnTo>
                  <a:pt x="3547173" y="0"/>
                </a:lnTo>
                <a:lnTo>
                  <a:pt x="3547173" y="3547174"/>
                </a:lnTo>
                <a:lnTo>
                  <a:pt x="0" y="3547174"/>
                </a:lnTo>
                <a:lnTo>
                  <a:pt x="0" y="0"/>
                </a:lnTo>
                <a:close/>
              </a:path>
            </a:pathLst>
          </a:custGeom>
          <a:blipFill>
            <a:blip r:embed="rId4"/>
            <a:stretch>
              <a:fillRect/>
            </a:stretch>
          </a:blipFill>
        </p:spPr>
        <p:txBody>
          <a:bodyPr/>
          <a:lstStyle/>
          <a:p>
            <a:endParaRPr lang="en-US"/>
          </a:p>
        </p:txBody>
      </p:sp>
      <p:pic>
        <p:nvPicPr>
          <p:cNvPr id="8" name="Picture 8"/>
          <p:cNvPicPr>
            <a:picLocks noChangeAspect="1"/>
          </p:cNvPicPr>
          <p:nvPr/>
        </p:nvPicPr>
        <p:blipFill>
          <a:blip r:embed="rId5"/>
          <a:srcRect/>
          <a:stretch>
            <a:fillRect/>
          </a:stretch>
        </p:blipFill>
        <p:spPr>
          <a:xfrm>
            <a:off x="8045813" y="771551"/>
            <a:ext cx="1888937" cy="188893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954465" y="1607017"/>
            <a:ext cx="1808901" cy="1606154"/>
          </a:xfrm>
          <a:custGeom>
            <a:avLst/>
            <a:gdLst/>
            <a:ahLst/>
            <a:cxnLst/>
            <a:rect l="l" t="t" r="r" b="b"/>
            <a:pathLst>
              <a:path w="1808901" h="1606154">
                <a:moveTo>
                  <a:pt x="0" y="0"/>
                </a:moveTo>
                <a:lnTo>
                  <a:pt x="1808902" y="0"/>
                </a:lnTo>
                <a:lnTo>
                  <a:pt x="1808902" y="1606154"/>
                </a:lnTo>
                <a:lnTo>
                  <a:pt x="0" y="1606154"/>
                </a:lnTo>
                <a:lnTo>
                  <a:pt x="0" y="0"/>
                </a:lnTo>
                <a:close/>
              </a:path>
            </a:pathLst>
          </a:custGeom>
          <a:blipFill>
            <a:blip r:embed="rId2"/>
            <a:stretch>
              <a:fillRect/>
            </a:stretch>
          </a:blipFill>
        </p:spPr>
        <p:txBody>
          <a:bodyPr/>
          <a:lstStyle/>
          <a:p>
            <a:endParaRPr lang="en-US"/>
          </a:p>
        </p:txBody>
      </p:sp>
      <p:sp>
        <p:nvSpPr>
          <p:cNvPr id="3" name="Freeform 3"/>
          <p:cNvSpPr/>
          <p:nvPr/>
        </p:nvSpPr>
        <p:spPr>
          <a:xfrm>
            <a:off x="16470618" y="3145896"/>
            <a:ext cx="1518856" cy="1518856"/>
          </a:xfrm>
          <a:custGeom>
            <a:avLst/>
            <a:gdLst/>
            <a:ahLst/>
            <a:cxnLst/>
            <a:rect l="l" t="t" r="r" b="b"/>
            <a:pathLst>
              <a:path w="1518856" h="1518856">
                <a:moveTo>
                  <a:pt x="0" y="0"/>
                </a:moveTo>
                <a:lnTo>
                  <a:pt x="1518856" y="0"/>
                </a:lnTo>
                <a:lnTo>
                  <a:pt x="1518856" y="1518856"/>
                </a:lnTo>
                <a:lnTo>
                  <a:pt x="0" y="15188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862907" y="3213171"/>
            <a:ext cx="1384307" cy="1384307"/>
          </a:xfrm>
          <a:custGeom>
            <a:avLst/>
            <a:gdLst/>
            <a:ahLst/>
            <a:cxnLst/>
            <a:rect l="l" t="t" r="r" b="b"/>
            <a:pathLst>
              <a:path w="1384307" h="1384307">
                <a:moveTo>
                  <a:pt x="0" y="0"/>
                </a:moveTo>
                <a:lnTo>
                  <a:pt x="1384307" y="0"/>
                </a:lnTo>
                <a:lnTo>
                  <a:pt x="1384307" y="1384307"/>
                </a:lnTo>
                <a:lnTo>
                  <a:pt x="0" y="1384307"/>
                </a:lnTo>
                <a:lnTo>
                  <a:pt x="0" y="0"/>
                </a:lnTo>
                <a:close/>
              </a:path>
            </a:pathLst>
          </a:custGeom>
          <a:blipFill>
            <a:blip r:embed="rId5"/>
            <a:stretch>
              <a:fillRect/>
            </a:stretch>
          </a:blipFill>
        </p:spPr>
        <p:txBody>
          <a:bodyPr/>
          <a:lstStyle/>
          <a:p>
            <a:endParaRPr lang="en-US"/>
          </a:p>
        </p:txBody>
      </p:sp>
      <p:sp>
        <p:nvSpPr>
          <p:cNvPr id="5" name="Freeform 5"/>
          <p:cNvSpPr/>
          <p:nvPr/>
        </p:nvSpPr>
        <p:spPr>
          <a:xfrm>
            <a:off x="10396541" y="6662239"/>
            <a:ext cx="3203690" cy="2506887"/>
          </a:xfrm>
          <a:custGeom>
            <a:avLst/>
            <a:gdLst/>
            <a:ahLst/>
            <a:cxnLst/>
            <a:rect l="l" t="t" r="r" b="b"/>
            <a:pathLst>
              <a:path w="3203690" h="2506887">
                <a:moveTo>
                  <a:pt x="0" y="0"/>
                </a:moveTo>
                <a:lnTo>
                  <a:pt x="3203690" y="0"/>
                </a:lnTo>
                <a:lnTo>
                  <a:pt x="3203690" y="2506887"/>
                </a:lnTo>
                <a:lnTo>
                  <a:pt x="0" y="2506887"/>
                </a:lnTo>
                <a:lnTo>
                  <a:pt x="0" y="0"/>
                </a:lnTo>
                <a:close/>
              </a:path>
            </a:pathLst>
          </a:custGeom>
          <a:blipFill>
            <a:blip r:embed="rId6"/>
            <a:stretch>
              <a:fillRect/>
            </a:stretch>
          </a:blipFill>
        </p:spPr>
        <p:txBody>
          <a:bodyPr/>
          <a:lstStyle/>
          <a:p>
            <a:endParaRPr lang="en-US"/>
          </a:p>
        </p:txBody>
      </p:sp>
      <p:sp>
        <p:nvSpPr>
          <p:cNvPr id="6" name="Freeform 6"/>
          <p:cNvSpPr/>
          <p:nvPr/>
        </p:nvSpPr>
        <p:spPr>
          <a:xfrm>
            <a:off x="14267712" y="6573066"/>
            <a:ext cx="2685234" cy="2685234"/>
          </a:xfrm>
          <a:custGeom>
            <a:avLst/>
            <a:gdLst/>
            <a:ahLst/>
            <a:cxnLst/>
            <a:rect l="l" t="t" r="r" b="b"/>
            <a:pathLst>
              <a:path w="2685234" h="2685234">
                <a:moveTo>
                  <a:pt x="0" y="0"/>
                </a:moveTo>
                <a:lnTo>
                  <a:pt x="2685234" y="0"/>
                </a:lnTo>
                <a:lnTo>
                  <a:pt x="2685234" y="2685234"/>
                </a:lnTo>
                <a:lnTo>
                  <a:pt x="0" y="2685234"/>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726717" y="731206"/>
            <a:ext cx="7312717" cy="1988185"/>
          </a:xfrm>
          <a:prstGeom prst="rect">
            <a:avLst/>
          </a:prstGeom>
        </p:spPr>
        <p:txBody>
          <a:bodyPr lIns="0" tIns="0" rIns="0" bIns="0" rtlCol="0" anchor="t">
            <a:spAutoFit/>
          </a:bodyPr>
          <a:lstStyle/>
          <a:p>
            <a:pPr algn="l">
              <a:lnSpc>
                <a:spcPts val="7519"/>
              </a:lnSpc>
            </a:pPr>
            <a:r>
              <a:rPr lang="en-US" sz="8000" b="1" spc="-88">
                <a:solidFill>
                  <a:srgbClr val="2B4B82"/>
                </a:solidFill>
                <a:latin typeface="Josefin Sans Bold"/>
                <a:ea typeface="Josefin Sans Bold"/>
                <a:cs typeface="Josefin Sans Bold"/>
                <a:sym typeface="Josefin Sans Bold"/>
              </a:rPr>
              <a:t>Đặc điểm kỹ thuật:</a:t>
            </a:r>
          </a:p>
        </p:txBody>
      </p:sp>
      <p:sp>
        <p:nvSpPr>
          <p:cNvPr id="8" name="TextBox 8"/>
          <p:cNvSpPr txBox="1"/>
          <p:nvPr/>
        </p:nvSpPr>
        <p:spPr>
          <a:xfrm>
            <a:off x="259124" y="3013598"/>
            <a:ext cx="8884876" cy="7112448"/>
          </a:xfrm>
          <a:prstGeom prst="rect">
            <a:avLst/>
          </a:prstGeom>
        </p:spPr>
        <p:txBody>
          <a:bodyPr lIns="0" tIns="0" rIns="0" bIns="0" rtlCol="0" anchor="t">
            <a:spAutoFit/>
          </a:bodyPr>
          <a:lstStyle/>
          <a:p>
            <a:pPr marL="786949" lvl="1" indent="-393474" algn="l">
              <a:lnSpc>
                <a:spcPts val="5102"/>
              </a:lnSpc>
              <a:buFont typeface="Arial"/>
              <a:buChar char="•"/>
            </a:pPr>
            <a:r>
              <a:rPr lang="en-US" sz="3644">
                <a:solidFill>
                  <a:srgbClr val="2B4B82"/>
                </a:solidFill>
                <a:latin typeface="Josefin Sans"/>
                <a:ea typeface="Josefin Sans"/>
                <a:cs typeface="Josefin Sans"/>
                <a:sym typeface="Josefin Sans"/>
              </a:rPr>
              <a:t>Dữ liệu được tổ chức thành các bộ sưu tập tài liệu (collections)</a:t>
            </a:r>
          </a:p>
          <a:p>
            <a:pPr marL="786949" lvl="1" indent="-393474" algn="l">
              <a:lnSpc>
                <a:spcPts val="5102"/>
              </a:lnSpc>
              <a:buFont typeface="Arial"/>
              <a:buChar char="•"/>
            </a:pPr>
            <a:r>
              <a:rPr lang="en-US" sz="3644">
                <a:solidFill>
                  <a:srgbClr val="2B4B82"/>
                </a:solidFill>
                <a:latin typeface="Josefin Sans"/>
                <a:ea typeface="Josefin Sans"/>
                <a:cs typeface="Josefin Sans"/>
                <a:sym typeface="Josefin Sans"/>
              </a:rPr>
              <a:t>Hỗ trợ truy vấn phức tạp trên các trường trong tài liệu</a:t>
            </a:r>
          </a:p>
          <a:p>
            <a:pPr marL="786949" lvl="1" indent="-393474" algn="l">
              <a:lnSpc>
                <a:spcPts val="5102"/>
              </a:lnSpc>
              <a:buFont typeface="Arial"/>
              <a:buChar char="•"/>
            </a:pPr>
            <a:r>
              <a:rPr lang="en-US" sz="3644">
                <a:solidFill>
                  <a:srgbClr val="2B4B82"/>
                </a:solidFill>
                <a:latin typeface="Josefin Sans"/>
                <a:ea typeface="Josefin Sans"/>
                <a:cs typeface="Josefin Sans"/>
                <a:sym typeface="Josefin Sans"/>
              </a:rPr>
              <a:t>Chỉ mục linh hoạt (flexible indexing) cho hiệu suất truy vấn tốt hơn</a:t>
            </a:r>
          </a:p>
          <a:p>
            <a:pPr marL="786949" lvl="1" indent="-393474" algn="l">
              <a:lnSpc>
                <a:spcPts val="5102"/>
              </a:lnSpc>
              <a:buFont typeface="Arial"/>
              <a:buChar char="•"/>
            </a:pPr>
            <a:r>
              <a:rPr lang="en-US" sz="3644">
                <a:solidFill>
                  <a:srgbClr val="2B4B82"/>
                </a:solidFill>
                <a:latin typeface="Josefin Sans"/>
                <a:ea typeface="Josefin Sans"/>
                <a:cs typeface="Josefin Sans"/>
                <a:sym typeface="Josefin Sans"/>
              </a:rPr>
              <a:t>Hỗ trợ dữ liệu lồng nhau (nested data) và mảng (arrays)</a:t>
            </a:r>
          </a:p>
          <a:p>
            <a:pPr marL="786949" lvl="1" indent="-393474" algn="l">
              <a:lnSpc>
                <a:spcPts val="5102"/>
              </a:lnSpc>
              <a:buFont typeface="Arial"/>
              <a:buChar char="•"/>
            </a:pPr>
            <a:r>
              <a:rPr lang="en-US" sz="3644">
                <a:solidFill>
                  <a:srgbClr val="2B4B82"/>
                </a:solidFill>
                <a:latin typeface="Josefin Sans"/>
                <a:ea typeface="Josefin Sans"/>
                <a:cs typeface="Josefin Sans"/>
                <a:sym typeface="Josefin Sans"/>
              </a:rPr>
              <a:t>Schema linh hoạt, cho phép thay đổi cấu trúc dữ liệu theo thời gian</a:t>
            </a:r>
          </a:p>
          <a:p>
            <a:pPr algn="l">
              <a:lnSpc>
                <a:spcPts val="5102"/>
              </a:lnSpc>
            </a:pPr>
            <a:endParaRPr lang="en-US" sz="3644">
              <a:solidFill>
                <a:srgbClr val="2B4B82"/>
              </a:solidFill>
              <a:latin typeface="Josefin Sans"/>
              <a:ea typeface="Josefin Sans"/>
              <a:cs typeface="Josefin Sans"/>
              <a:sym typeface="Josefin Sans"/>
            </a:endParaRPr>
          </a:p>
        </p:txBody>
      </p:sp>
      <p:sp>
        <p:nvSpPr>
          <p:cNvPr id="9" name="AutoShape 9"/>
          <p:cNvSpPr/>
          <p:nvPr/>
        </p:nvSpPr>
        <p:spPr>
          <a:xfrm>
            <a:off x="11247214" y="3905324"/>
            <a:ext cx="2613241" cy="759428"/>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AutoShape 10"/>
          <p:cNvSpPr/>
          <p:nvPr/>
        </p:nvSpPr>
        <p:spPr>
          <a:xfrm>
            <a:off x="13858916" y="3213171"/>
            <a:ext cx="1539" cy="1451582"/>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flipH="1">
            <a:off x="13860455" y="3905324"/>
            <a:ext cx="2610163" cy="759428"/>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AutoShape 12"/>
          <p:cNvSpPr/>
          <p:nvPr/>
        </p:nvSpPr>
        <p:spPr>
          <a:xfrm flipV="1">
            <a:off x="11998386" y="4664752"/>
            <a:ext cx="1862069" cy="1997487"/>
          </a:xfrm>
          <a:prstGeom prst="line">
            <a:avLst/>
          </a:prstGeom>
          <a:ln w="38100" cap="flat">
            <a:solidFill>
              <a:srgbClr val="000000"/>
            </a:solidFill>
            <a:prstDash val="solid"/>
            <a:headEnd type="none" w="sm" len="sm"/>
            <a:tailEnd type="none" w="sm" len="sm"/>
          </a:ln>
        </p:spPr>
        <p:txBody>
          <a:bodyPr/>
          <a:lstStyle/>
          <a:p>
            <a:endParaRPr lang="en-US"/>
          </a:p>
        </p:txBody>
      </p:sp>
      <p:sp>
        <p:nvSpPr>
          <p:cNvPr id="13" name="AutoShape 13"/>
          <p:cNvSpPr/>
          <p:nvPr/>
        </p:nvSpPr>
        <p:spPr>
          <a:xfrm flipH="1" flipV="1">
            <a:off x="13860455" y="4664752"/>
            <a:ext cx="1749874" cy="1908313"/>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85161" y="709944"/>
            <a:ext cx="8454352" cy="5231130"/>
          </a:xfrm>
          <a:custGeom>
            <a:avLst/>
            <a:gdLst/>
            <a:ahLst/>
            <a:cxnLst/>
            <a:rect l="l" t="t" r="r" b="b"/>
            <a:pathLst>
              <a:path w="8454352" h="5231130">
                <a:moveTo>
                  <a:pt x="0" y="0"/>
                </a:moveTo>
                <a:lnTo>
                  <a:pt x="8454352" y="0"/>
                </a:lnTo>
                <a:lnTo>
                  <a:pt x="8454352" y="5231130"/>
                </a:lnTo>
                <a:lnTo>
                  <a:pt x="0" y="5231130"/>
                </a:lnTo>
                <a:lnTo>
                  <a:pt x="0" y="0"/>
                </a:lnTo>
                <a:close/>
              </a:path>
            </a:pathLst>
          </a:custGeom>
          <a:blipFill>
            <a:blip r:embed="rId2"/>
            <a:stretch>
              <a:fillRect/>
            </a:stretch>
          </a:blipFill>
        </p:spPr>
        <p:txBody>
          <a:bodyPr/>
          <a:lstStyle/>
          <a:p>
            <a:endParaRPr lang="en-US"/>
          </a:p>
        </p:txBody>
      </p:sp>
      <p:sp>
        <p:nvSpPr>
          <p:cNvPr id="3" name="Freeform 3"/>
          <p:cNvSpPr/>
          <p:nvPr/>
        </p:nvSpPr>
        <p:spPr>
          <a:xfrm>
            <a:off x="498746" y="6326101"/>
            <a:ext cx="2932199" cy="2932199"/>
          </a:xfrm>
          <a:custGeom>
            <a:avLst/>
            <a:gdLst/>
            <a:ahLst/>
            <a:cxnLst/>
            <a:rect l="l" t="t" r="r" b="b"/>
            <a:pathLst>
              <a:path w="2932199" h="2932199">
                <a:moveTo>
                  <a:pt x="0" y="0"/>
                </a:moveTo>
                <a:lnTo>
                  <a:pt x="2932199" y="0"/>
                </a:lnTo>
                <a:lnTo>
                  <a:pt x="2932199" y="2932199"/>
                </a:lnTo>
                <a:lnTo>
                  <a:pt x="0" y="2932199"/>
                </a:lnTo>
                <a:lnTo>
                  <a:pt x="0" y="0"/>
                </a:lnTo>
                <a:close/>
              </a:path>
            </a:pathLst>
          </a:custGeom>
          <a:blipFill>
            <a:blip r:embed="rId3"/>
            <a:stretch>
              <a:fillRect l="-1116" r="-1116" b="-2232"/>
            </a:stretch>
          </a:blipFill>
        </p:spPr>
        <p:txBody>
          <a:bodyPr/>
          <a:lstStyle/>
          <a:p>
            <a:endParaRPr lang="en-US"/>
          </a:p>
        </p:txBody>
      </p:sp>
      <p:grpSp>
        <p:nvGrpSpPr>
          <p:cNvPr id="4" name="Group 4"/>
          <p:cNvGrpSpPr/>
          <p:nvPr/>
        </p:nvGrpSpPr>
        <p:grpSpPr>
          <a:xfrm>
            <a:off x="8303636" y="566647"/>
            <a:ext cx="9604388" cy="9153707"/>
            <a:chOff x="0" y="0"/>
            <a:chExt cx="12805850" cy="12204943"/>
          </a:xfrm>
        </p:grpSpPr>
        <p:sp>
          <p:nvSpPr>
            <p:cNvPr id="5" name="TextBox 5"/>
            <p:cNvSpPr txBox="1"/>
            <p:nvPr/>
          </p:nvSpPr>
          <p:spPr>
            <a:xfrm>
              <a:off x="0" y="3468887"/>
              <a:ext cx="12621464" cy="8680063"/>
            </a:xfrm>
            <a:prstGeom prst="rect">
              <a:avLst/>
            </a:prstGeom>
          </p:spPr>
          <p:txBody>
            <a:bodyPr lIns="0" tIns="0" rIns="0" bIns="0" rtlCol="0" anchor="t">
              <a:spAutoFit/>
            </a:bodyPr>
            <a:lstStyle/>
            <a:p>
              <a:pPr marL="896359" lvl="1" indent="-448179" algn="l">
                <a:lnSpc>
                  <a:spcPts val="5812"/>
                </a:lnSpc>
                <a:buFont typeface="Arial"/>
                <a:buChar char="•"/>
              </a:pPr>
              <a:r>
                <a:rPr lang="en-US" sz="4151">
                  <a:solidFill>
                    <a:srgbClr val="2B4B82"/>
                  </a:solidFill>
                  <a:latin typeface="Josefin Sans"/>
                  <a:ea typeface="Josefin Sans"/>
                  <a:cs typeface="Josefin Sans"/>
                  <a:sym typeface="Josefin Sans"/>
                </a:rPr>
                <a:t>Schema linh hoạt: Không cần xác định cấu trúc trước, có thể thay đổi theo thời gian</a:t>
              </a:r>
            </a:p>
            <a:p>
              <a:pPr marL="896359" lvl="1" indent="-448179" algn="l">
                <a:lnSpc>
                  <a:spcPts val="5812"/>
                </a:lnSpc>
                <a:buFont typeface="Arial"/>
                <a:buChar char="•"/>
              </a:pPr>
              <a:r>
                <a:rPr lang="en-US" sz="4151">
                  <a:solidFill>
                    <a:srgbClr val="2B4B82"/>
                  </a:solidFill>
                  <a:latin typeface="Josefin Sans"/>
                  <a:ea typeface="Josefin Sans"/>
                  <a:cs typeface="Josefin Sans"/>
                  <a:sym typeface="Josefin Sans"/>
                </a:rPr>
                <a:t>Dữ liệu phong phú: Lưu trữ dữ liệu phức tạp có cấu trúc lồng nhau</a:t>
              </a:r>
            </a:p>
            <a:p>
              <a:pPr marL="896359" lvl="1" indent="-448179" algn="l">
                <a:lnSpc>
                  <a:spcPts val="5812"/>
                </a:lnSpc>
                <a:buFont typeface="Arial"/>
                <a:buChar char="•"/>
              </a:pPr>
              <a:r>
                <a:rPr lang="en-US" sz="4151">
                  <a:solidFill>
                    <a:srgbClr val="2B4B82"/>
                  </a:solidFill>
                  <a:latin typeface="Josefin Sans"/>
                  <a:ea typeface="Josefin Sans"/>
                  <a:cs typeface="Josefin Sans"/>
                  <a:sym typeface="Josefin Sans"/>
                </a:rPr>
                <a:t>Developer-friendly: Mapping trực tiếp với đối tượng trong code, giảm "object-relational impedance mismatch"</a:t>
              </a:r>
            </a:p>
          </p:txBody>
        </p:sp>
        <p:sp>
          <p:nvSpPr>
            <p:cNvPr id="6" name="TextBox 6"/>
            <p:cNvSpPr txBox="1"/>
            <p:nvPr/>
          </p:nvSpPr>
          <p:spPr>
            <a:xfrm>
              <a:off x="184387" y="-148474"/>
              <a:ext cx="12621464" cy="1565103"/>
            </a:xfrm>
            <a:prstGeom prst="rect">
              <a:avLst/>
            </a:prstGeom>
          </p:spPr>
          <p:txBody>
            <a:bodyPr lIns="0" tIns="0" rIns="0" bIns="0" rtlCol="0" anchor="t">
              <a:spAutoFit/>
            </a:bodyPr>
            <a:lstStyle/>
            <a:p>
              <a:pPr algn="l">
                <a:lnSpc>
                  <a:spcPts val="9875"/>
                </a:lnSpc>
              </a:pPr>
              <a:r>
                <a:rPr lang="en-US" sz="7054" b="1">
                  <a:solidFill>
                    <a:srgbClr val="2B4B82"/>
                  </a:solidFill>
                  <a:latin typeface="Josefin Sans Bold"/>
                  <a:ea typeface="Josefin Sans Bold"/>
                  <a:cs typeface="Josefin Sans Bold"/>
                  <a:sym typeface="Josefin Sans Bold"/>
                </a:rPr>
                <a:t>Ưu điểm nổi bật:</a:t>
              </a:r>
            </a:p>
          </p:txBody>
        </p:sp>
      </p:grpSp>
      <p:sp>
        <p:nvSpPr>
          <p:cNvPr id="7" name="Freeform 7"/>
          <p:cNvSpPr/>
          <p:nvPr/>
        </p:nvSpPr>
        <p:spPr>
          <a:xfrm>
            <a:off x="2134542" y="6326101"/>
            <a:ext cx="2932199" cy="2416235"/>
          </a:xfrm>
          <a:custGeom>
            <a:avLst/>
            <a:gdLst/>
            <a:ahLst/>
            <a:cxnLst/>
            <a:rect l="l" t="t" r="r" b="b"/>
            <a:pathLst>
              <a:path w="2932199" h="2416235">
                <a:moveTo>
                  <a:pt x="0" y="0"/>
                </a:moveTo>
                <a:lnTo>
                  <a:pt x="2932199" y="0"/>
                </a:lnTo>
                <a:lnTo>
                  <a:pt x="2932199" y="2416235"/>
                </a:lnTo>
                <a:lnTo>
                  <a:pt x="0" y="2416235"/>
                </a:lnTo>
                <a:lnTo>
                  <a:pt x="0" y="0"/>
                </a:lnTo>
                <a:close/>
              </a:path>
            </a:pathLst>
          </a:custGeom>
          <a:blipFill>
            <a:blip r:embed="rId3"/>
            <a:stretch>
              <a:fillRect l="-1116" r="-1116" b="-24063"/>
            </a:stretch>
          </a:blipFill>
        </p:spPr>
        <p:txBody>
          <a:bodyPr/>
          <a:lstStyle/>
          <a:p>
            <a:endParaRPr lang="en-US"/>
          </a:p>
        </p:txBody>
      </p:sp>
      <p:sp>
        <p:nvSpPr>
          <p:cNvPr id="8" name="Freeform 8"/>
          <p:cNvSpPr/>
          <p:nvPr/>
        </p:nvSpPr>
        <p:spPr>
          <a:xfrm>
            <a:off x="3705843" y="6326101"/>
            <a:ext cx="2932199" cy="2416235"/>
          </a:xfrm>
          <a:custGeom>
            <a:avLst/>
            <a:gdLst/>
            <a:ahLst/>
            <a:cxnLst/>
            <a:rect l="l" t="t" r="r" b="b"/>
            <a:pathLst>
              <a:path w="2932199" h="2416235">
                <a:moveTo>
                  <a:pt x="0" y="0"/>
                </a:moveTo>
                <a:lnTo>
                  <a:pt x="2932199" y="0"/>
                </a:lnTo>
                <a:lnTo>
                  <a:pt x="2932199" y="2416235"/>
                </a:lnTo>
                <a:lnTo>
                  <a:pt x="0" y="2416235"/>
                </a:lnTo>
                <a:lnTo>
                  <a:pt x="0" y="0"/>
                </a:lnTo>
                <a:close/>
              </a:path>
            </a:pathLst>
          </a:custGeom>
          <a:blipFill>
            <a:blip r:embed="rId3"/>
            <a:stretch>
              <a:fillRect l="-1116" r="-1116" b="-24063"/>
            </a:stretch>
          </a:blipFill>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773787" y="372856"/>
            <a:ext cx="9466098" cy="1436095"/>
          </a:xfrm>
          <a:prstGeom prst="rect">
            <a:avLst/>
          </a:prstGeom>
        </p:spPr>
        <p:txBody>
          <a:bodyPr lIns="0" tIns="0" rIns="0" bIns="0" rtlCol="0" anchor="t">
            <a:spAutoFit/>
          </a:bodyPr>
          <a:lstStyle/>
          <a:p>
            <a:pPr marL="896359" lvl="1" indent="-448179" algn="l">
              <a:lnSpc>
                <a:spcPts val="5812"/>
              </a:lnSpc>
              <a:buFont typeface="Arial"/>
              <a:buChar char="•"/>
            </a:pPr>
            <a:r>
              <a:rPr lang="en-US" sz="4151">
                <a:solidFill>
                  <a:srgbClr val="2B4B82"/>
                </a:solidFill>
                <a:latin typeface="Josefin Sans"/>
                <a:ea typeface="Josefin Sans"/>
                <a:cs typeface="Josefin Sans"/>
                <a:sym typeface="Josefin Sans"/>
              </a:rPr>
              <a:t>Truy vấn mạnh mẽ: Hỗ trợ truy vấn phức tạp trên nội dung tài liệu</a:t>
            </a:r>
          </a:p>
        </p:txBody>
      </p:sp>
      <p:sp>
        <p:nvSpPr>
          <p:cNvPr id="3" name="TextBox 3"/>
          <p:cNvSpPr txBox="1"/>
          <p:nvPr/>
        </p:nvSpPr>
        <p:spPr>
          <a:xfrm>
            <a:off x="8198054" y="2702206"/>
            <a:ext cx="9466098" cy="2164007"/>
          </a:xfrm>
          <a:prstGeom prst="rect">
            <a:avLst/>
          </a:prstGeom>
        </p:spPr>
        <p:txBody>
          <a:bodyPr lIns="0" tIns="0" rIns="0" bIns="0" rtlCol="0" anchor="t">
            <a:spAutoFit/>
          </a:bodyPr>
          <a:lstStyle/>
          <a:p>
            <a:pPr marL="896359" lvl="1" indent="-448179" algn="l">
              <a:lnSpc>
                <a:spcPts val="5812"/>
              </a:lnSpc>
              <a:buFont typeface="Arial"/>
              <a:buChar char="•"/>
            </a:pPr>
            <a:r>
              <a:rPr lang="en-US" sz="4151">
                <a:solidFill>
                  <a:srgbClr val="2B4B82"/>
                </a:solidFill>
                <a:latin typeface="Josefin Sans"/>
                <a:ea typeface="Josefin Sans"/>
                <a:cs typeface="Josefin Sans"/>
                <a:sym typeface="Josefin Sans"/>
              </a:rPr>
              <a:t>Khả năng đánh chỉ mục linh hoạt: Chỉ mục trên bất kỳ trường nào trong tài liệu</a:t>
            </a:r>
          </a:p>
        </p:txBody>
      </p:sp>
      <p:sp>
        <p:nvSpPr>
          <p:cNvPr id="4" name="TextBox 4"/>
          <p:cNvSpPr txBox="1"/>
          <p:nvPr/>
        </p:nvSpPr>
        <p:spPr>
          <a:xfrm>
            <a:off x="773787" y="5636524"/>
            <a:ext cx="9466098" cy="1436095"/>
          </a:xfrm>
          <a:prstGeom prst="rect">
            <a:avLst/>
          </a:prstGeom>
        </p:spPr>
        <p:txBody>
          <a:bodyPr lIns="0" tIns="0" rIns="0" bIns="0" rtlCol="0" anchor="t">
            <a:spAutoFit/>
          </a:bodyPr>
          <a:lstStyle/>
          <a:p>
            <a:pPr marL="896359" lvl="1" indent="-448179" algn="l">
              <a:lnSpc>
                <a:spcPts val="5812"/>
              </a:lnSpc>
              <a:buFont typeface="Arial"/>
              <a:buChar char="•"/>
            </a:pPr>
            <a:r>
              <a:rPr lang="en-US" sz="4151">
                <a:solidFill>
                  <a:srgbClr val="2B4B82"/>
                </a:solidFill>
                <a:latin typeface="Josefin Sans"/>
                <a:ea typeface="Josefin Sans"/>
                <a:cs typeface="Josefin Sans"/>
                <a:sym typeface="Josefin Sans"/>
              </a:rPr>
              <a:t>Dữ liệu tự chứa: Giảm nhu cầu join và normalize</a:t>
            </a:r>
          </a:p>
        </p:txBody>
      </p:sp>
      <p:sp>
        <p:nvSpPr>
          <p:cNvPr id="5" name="TextBox 5"/>
          <p:cNvSpPr txBox="1"/>
          <p:nvPr/>
        </p:nvSpPr>
        <p:spPr>
          <a:xfrm>
            <a:off x="7793202" y="7591299"/>
            <a:ext cx="9466098" cy="2164007"/>
          </a:xfrm>
          <a:prstGeom prst="rect">
            <a:avLst/>
          </a:prstGeom>
        </p:spPr>
        <p:txBody>
          <a:bodyPr lIns="0" tIns="0" rIns="0" bIns="0" rtlCol="0" anchor="t">
            <a:spAutoFit/>
          </a:bodyPr>
          <a:lstStyle/>
          <a:p>
            <a:pPr marL="896359" lvl="1" indent="-448179" algn="l">
              <a:lnSpc>
                <a:spcPts val="5812"/>
              </a:lnSpc>
              <a:buFont typeface="Arial"/>
              <a:buChar char="•"/>
            </a:pPr>
            <a:r>
              <a:rPr lang="en-US" sz="4151">
                <a:solidFill>
                  <a:srgbClr val="2B4B82"/>
                </a:solidFill>
                <a:latin typeface="Josefin Sans"/>
                <a:ea typeface="Josefin Sans"/>
                <a:cs typeface="Josefin Sans"/>
                <a:sym typeface="Josefin Sans"/>
              </a:rPr>
              <a:t>Hiệu suất đọc cao: Cấu trúc tài liệu cho phép đọc toàn bộ dữ liệu liên quan trong một lần truy cập</a:t>
            </a:r>
          </a:p>
        </p:txBody>
      </p:sp>
      <p:sp>
        <p:nvSpPr>
          <p:cNvPr id="6" name="Freeform 6"/>
          <p:cNvSpPr/>
          <p:nvPr/>
        </p:nvSpPr>
        <p:spPr>
          <a:xfrm rot="-10800000">
            <a:off x="17012793" y="2940995"/>
            <a:ext cx="1302717" cy="1327804"/>
          </a:xfrm>
          <a:custGeom>
            <a:avLst/>
            <a:gdLst/>
            <a:ahLst/>
            <a:cxnLst/>
            <a:rect l="l" t="t" r="r" b="b"/>
            <a:pathLst>
              <a:path w="1302717" h="1327804">
                <a:moveTo>
                  <a:pt x="0" y="0"/>
                </a:moveTo>
                <a:lnTo>
                  <a:pt x="1302717" y="0"/>
                </a:lnTo>
                <a:lnTo>
                  <a:pt x="1302717" y="1327804"/>
                </a:lnTo>
                <a:lnTo>
                  <a:pt x="0" y="1327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0" y="481147"/>
            <a:ext cx="1302717" cy="1327804"/>
          </a:xfrm>
          <a:custGeom>
            <a:avLst/>
            <a:gdLst/>
            <a:ahLst/>
            <a:cxnLst/>
            <a:rect l="l" t="t" r="r" b="b"/>
            <a:pathLst>
              <a:path w="1302717" h="1327804">
                <a:moveTo>
                  <a:pt x="0" y="0"/>
                </a:moveTo>
                <a:lnTo>
                  <a:pt x="1302717" y="0"/>
                </a:lnTo>
                <a:lnTo>
                  <a:pt x="1302717" y="1327804"/>
                </a:lnTo>
                <a:lnTo>
                  <a:pt x="0" y="1327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0" y="5625506"/>
            <a:ext cx="1302717" cy="1327804"/>
          </a:xfrm>
          <a:custGeom>
            <a:avLst/>
            <a:gdLst/>
            <a:ahLst/>
            <a:cxnLst/>
            <a:rect l="l" t="t" r="r" b="b"/>
            <a:pathLst>
              <a:path w="1302717" h="1327804">
                <a:moveTo>
                  <a:pt x="0" y="0"/>
                </a:moveTo>
                <a:lnTo>
                  <a:pt x="1302717" y="0"/>
                </a:lnTo>
                <a:lnTo>
                  <a:pt x="1302717" y="1327803"/>
                </a:lnTo>
                <a:lnTo>
                  <a:pt x="0" y="1327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10800000">
            <a:off x="17012793" y="8052263"/>
            <a:ext cx="1302717" cy="1327804"/>
          </a:xfrm>
          <a:custGeom>
            <a:avLst/>
            <a:gdLst/>
            <a:ahLst/>
            <a:cxnLst/>
            <a:rect l="l" t="t" r="r" b="b"/>
            <a:pathLst>
              <a:path w="1302717" h="1327804">
                <a:moveTo>
                  <a:pt x="0" y="0"/>
                </a:moveTo>
                <a:lnTo>
                  <a:pt x="1302717" y="0"/>
                </a:lnTo>
                <a:lnTo>
                  <a:pt x="1302717" y="1327804"/>
                </a:lnTo>
                <a:lnTo>
                  <a:pt x="0" y="1327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0759071" y="261459"/>
            <a:ext cx="1767180" cy="1767180"/>
          </a:xfrm>
          <a:custGeom>
            <a:avLst/>
            <a:gdLst/>
            <a:ahLst/>
            <a:cxnLst/>
            <a:rect l="l" t="t" r="r" b="b"/>
            <a:pathLst>
              <a:path w="1767180" h="1767180">
                <a:moveTo>
                  <a:pt x="0" y="0"/>
                </a:moveTo>
                <a:lnTo>
                  <a:pt x="1767180" y="0"/>
                </a:lnTo>
                <a:lnTo>
                  <a:pt x="1767180" y="1767180"/>
                </a:lnTo>
                <a:lnTo>
                  <a:pt x="0" y="1767180"/>
                </a:lnTo>
                <a:lnTo>
                  <a:pt x="0" y="0"/>
                </a:lnTo>
                <a:close/>
              </a:path>
            </a:pathLst>
          </a:custGeom>
          <a:blipFill>
            <a:blip r:embed="rId4"/>
            <a:stretch>
              <a:fillRect/>
            </a:stretch>
          </a:blipFill>
        </p:spPr>
        <p:txBody>
          <a:bodyPr/>
          <a:lstStyle/>
          <a:p>
            <a:endParaRPr lang="en-US"/>
          </a:p>
        </p:txBody>
      </p:sp>
      <p:sp>
        <p:nvSpPr>
          <p:cNvPr id="11" name="Freeform 11"/>
          <p:cNvSpPr/>
          <p:nvPr/>
        </p:nvSpPr>
        <p:spPr>
          <a:xfrm>
            <a:off x="10516469" y="5143500"/>
            <a:ext cx="1753635" cy="2074192"/>
          </a:xfrm>
          <a:custGeom>
            <a:avLst/>
            <a:gdLst/>
            <a:ahLst/>
            <a:cxnLst/>
            <a:rect l="l" t="t" r="r" b="b"/>
            <a:pathLst>
              <a:path w="1753635" h="2074192">
                <a:moveTo>
                  <a:pt x="0" y="0"/>
                </a:moveTo>
                <a:lnTo>
                  <a:pt x="1753635" y="0"/>
                </a:lnTo>
                <a:lnTo>
                  <a:pt x="1753635" y="2074192"/>
                </a:lnTo>
                <a:lnTo>
                  <a:pt x="0" y="2074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2" name="Picture 12"/>
          <p:cNvPicPr>
            <a:picLocks noChangeAspect="1"/>
          </p:cNvPicPr>
          <p:nvPr/>
        </p:nvPicPr>
        <p:blipFill>
          <a:blip r:embed="rId7"/>
          <a:srcRect/>
          <a:stretch>
            <a:fillRect/>
          </a:stretch>
        </p:blipFill>
        <p:spPr>
          <a:xfrm>
            <a:off x="5506835" y="7072619"/>
            <a:ext cx="2178869" cy="284819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354725" y="600475"/>
            <a:ext cx="11957300" cy="8450768"/>
            <a:chOff x="0" y="0"/>
            <a:chExt cx="15943066" cy="11267691"/>
          </a:xfrm>
        </p:grpSpPr>
        <p:sp>
          <p:nvSpPr>
            <p:cNvPr id="3" name="TextBox 3"/>
            <p:cNvSpPr txBox="1"/>
            <p:nvPr/>
          </p:nvSpPr>
          <p:spPr>
            <a:xfrm>
              <a:off x="0" y="3195918"/>
              <a:ext cx="15713508" cy="8020079"/>
            </a:xfrm>
            <a:prstGeom prst="rect">
              <a:avLst/>
            </a:prstGeom>
          </p:spPr>
          <p:txBody>
            <a:bodyPr lIns="0" tIns="0" rIns="0" bIns="0" rtlCol="0" anchor="t">
              <a:spAutoFit/>
            </a:bodyPr>
            <a:lstStyle/>
            <a:p>
              <a:pPr marL="827525" lvl="1" indent="-413763" algn="l">
                <a:lnSpc>
                  <a:spcPts val="5366"/>
                </a:lnSpc>
                <a:buFont typeface="Arial"/>
                <a:buChar char="•"/>
              </a:pPr>
              <a:r>
                <a:rPr lang="en-US" sz="3832">
                  <a:solidFill>
                    <a:srgbClr val="2B4B82"/>
                  </a:solidFill>
                  <a:latin typeface="Josefin Sans"/>
                  <a:ea typeface="Josefin Sans"/>
                  <a:cs typeface="Josefin Sans"/>
                  <a:sym typeface="Josefin Sans"/>
                </a:rPr>
                <a:t>Quản lý nội dung (CMS)</a:t>
              </a:r>
            </a:p>
            <a:p>
              <a:pPr marL="827525" lvl="1" indent="-413763" algn="l">
                <a:lnSpc>
                  <a:spcPts val="5366"/>
                </a:lnSpc>
                <a:buFont typeface="Arial"/>
                <a:buChar char="•"/>
              </a:pPr>
              <a:r>
                <a:rPr lang="en-US" sz="3832">
                  <a:solidFill>
                    <a:srgbClr val="2B4B82"/>
                  </a:solidFill>
                  <a:latin typeface="Josefin Sans"/>
                  <a:ea typeface="Josefin Sans"/>
                  <a:cs typeface="Josefin Sans"/>
                  <a:sym typeface="Josefin Sans"/>
                </a:rPr>
                <a:t>Phân tích dữ liệu thời gian thực</a:t>
              </a:r>
            </a:p>
            <a:p>
              <a:pPr marL="827524" lvl="1" indent="-413762" algn="l">
                <a:lnSpc>
                  <a:spcPts val="5366"/>
                </a:lnSpc>
                <a:buFont typeface="Arial"/>
                <a:buChar char="•"/>
              </a:pPr>
              <a:r>
                <a:rPr lang="en-US" sz="3832">
                  <a:solidFill>
                    <a:srgbClr val="2B4B82"/>
                  </a:solidFill>
                  <a:latin typeface="Josefin Sans"/>
                  <a:ea typeface="Josefin Sans"/>
                  <a:cs typeface="Josefin Sans"/>
                  <a:sym typeface="Josefin Sans"/>
                </a:rPr>
                <a:t>Hồ sơ người dùng và dữ liệu sản phẩm</a:t>
              </a:r>
            </a:p>
            <a:p>
              <a:pPr algn="l">
                <a:lnSpc>
                  <a:spcPts val="5366"/>
                </a:lnSpc>
              </a:pPr>
              <a:endParaRPr lang="en-US" sz="3832">
                <a:solidFill>
                  <a:srgbClr val="2B4B82"/>
                </a:solidFill>
                <a:latin typeface="Josefin Sans"/>
                <a:ea typeface="Josefin Sans"/>
                <a:cs typeface="Josefin Sans"/>
                <a:sym typeface="Josefin Sans"/>
              </a:endParaRPr>
            </a:p>
            <a:p>
              <a:pPr marL="827525" lvl="1" indent="-413763" algn="l">
                <a:lnSpc>
                  <a:spcPts val="5366"/>
                </a:lnSpc>
                <a:buFont typeface="Arial"/>
                <a:buChar char="•"/>
              </a:pPr>
              <a:r>
                <a:rPr lang="en-US" sz="3832">
                  <a:solidFill>
                    <a:srgbClr val="2B4B82"/>
                  </a:solidFill>
                  <a:latin typeface="Josefin Sans"/>
                  <a:ea typeface="Josefin Sans"/>
                  <a:cs typeface="Josefin Sans"/>
                  <a:sym typeface="Josefin Sans"/>
                </a:rPr>
                <a:t>Ứng dụng blog và diễn đàn</a:t>
              </a:r>
            </a:p>
            <a:p>
              <a:pPr marL="827525" lvl="1" indent="-413763" algn="l">
                <a:lnSpc>
                  <a:spcPts val="5366"/>
                </a:lnSpc>
                <a:buFont typeface="Arial"/>
                <a:buChar char="•"/>
              </a:pPr>
              <a:r>
                <a:rPr lang="en-US" sz="3832">
                  <a:solidFill>
                    <a:srgbClr val="2B4B82"/>
                  </a:solidFill>
                  <a:latin typeface="Josefin Sans"/>
                  <a:ea typeface="Josefin Sans"/>
                  <a:cs typeface="Josefin Sans"/>
                  <a:sym typeface="Josefin Sans"/>
                </a:rPr>
                <a:t>Hệ thống quản lý quan hệ khách hàng (CRM)</a:t>
              </a:r>
            </a:p>
            <a:p>
              <a:pPr marL="827525" lvl="1" indent="-413763" algn="l">
                <a:lnSpc>
                  <a:spcPts val="5366"/>
                </a:lnSpc>
                <a:buFont typeface="Arial"/>
                <a:buChar char="•"/>
              </a:pPr>
              <a:r>
                <a:rPr lang="en-US" sz="3832">
                  <a:solidFill>
                    <a:srgbClr val="2B4B82"/>
                  </a:solidFill>
                  <a:latin typeface="Josefin Sans"/>
                  <a:ea typeface="Josefin Sans"/>
                  <a:cs typeface="Josefin Sans"/>
                  <a:sym typeface="Josefin Sans"/>
                </a:rPr>
                <a:t>Ứng dụng di động và trò chơi</a:t>
              </a:r>
            </a:p>
            <a:p>
              <a:pPr algn="l">
                <a:lnSpc>
                  <a:spcPts val="5366"/>
                </a:lnSpc>
              </a:pPr>
              <a:endParaRPr lang="en-US" sz="3832">
                <a:solidFill>
                  <a:srgbClr val="2B4B82"/>
                </a:solidFill>
                <a:latin typeface="Josefin Sans"/>
                <a:ea typeface="Josefin Sans"/>
                <a:cs typeface="Josefin Sans"/>
                <a:sym typeface="Josefin Sans"/>
              </a:endParaRPr>
            </a:p>
            <a:p>
              <a:pPr algn="l">
                <a:lnSpc>
                  <a:spcPts val="5366"/>
                </a:lnSpc>
              </a:pPr>
              <a:endParaRPr lang="en-US" sz="3832">
                <a:solidFill>
                  <a:srgbClr val="2B4B82"/>
                </a:solidFill>
                <a:latin typeface="Josefin Sans"/>
                <a:ea typeface="Josefin Sans"/>
                <a:cs typeface="Josefin Sans"/>
                <a:sym typeface="Josefin Sans"/>
              </a:endParaRPr>
            </a:p>
          </p:txBody>
        </p:sp>
        <p:sp>
          <p:nvSpPr>
            <p:cNvPr id="4" name="TextBox 4"/>
            <p:cNvSpPr txBox="1"/>
            <p:nvPr/>
          </p:nvSpPr>
          <p:spPr>
            <a:xfrm>
              <a:off x="229559" y="-138519"/>
              <a:ext cx="15713508" cy="1446361"/>
            </a:xfrm>
            <a:prstGeom prst="rect">
              <a:avLst/>
            </a:prstGeom>
          </p:spPr>
          <p:txBody>
            <a:bodyPr lIns="0" tIns="0" rIns="0" bIns="0" rtlCol="0" anchor="t">
              <a:spAutoFit/>
            </a:bodyPr>
            <a:lstStyle/>
            <a:p>
              <a:pPr algn="l">
                <a:lnSpc>
                  <a:spcPts val="9117"/>
                </a:lnSpc>
              </a:pPr>
              <a:r>
                <a:rPr lang="en-US" sz="6512" b="1">
                  <a:solidFill>
                    <a:srgbClr val="2B4B82"/>
                  </a:solidFill>
                  <a:latin typeface="Josefin Sans Bold"/>
                  <a:ea typeface="Josefin Sans Bold"/>
                  <a:cs typeface="Josefin Sans Bold"/>
                  <a:sym typeface="Josefin Sans Bold"/>
                </a:rPr>
                <a:t>Trường hợp sử dụng lý tưởng:</a:t>
              </a:r>
            </a:p>
          </p:txBody>
        </p:sp>
      </p:grpSp>
      <p:sp>
        <p:nvSpPr>
          <p:cNvPr id="5" name="Freeform 5"/>
          <p:cNvSpPr/>
          <p:nvPr/>
        </p:nvSpPr>
        <p:spPr>
          <a:xfrm>
            <a:off x="10327106" y="223300"/>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2"/>
            <a:stretch>
              <a:fillRect/>
            </a:stretch>
          </a:blipFill>
        </p:spPr>
        <p:txBody>
          <a:bodyPr/>
          <a:lstStyle/>
          <a:p>
            <a:endParaRPr lang="en-US"/>
          </a:p>
        </p:txBody>
      </p:sp>
      <p:pic>
        <p:nvPicPr>
          <p:cNvPr id="6" name="Picture 6"/>
          <p:cNvPicPr>
            <a:picLocks noChangeAspect="1"/>
          </p:cNvPicPr>
          <p:nvPr/>
        </p:nvPicPr>
        <p:blipFill>
          <a:blip r:embed="rId3"/>
          <a:srcRect/>
          <a:stretch>
            <a:fillRect/>
          </a:stretch>
        </p:blipFill>
        <p:spPr>
          <a:xfrm>
            <a:off x="13883991" y="6595540"/>
            <a:ext cx="4404009" cy="36914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941819"/>
            <a:ext cx="4531746" cy="2418820"/>
          </a:xfrm>
          <a:custGeom>
            <a:avLst/>
            <a:gdLst/>
            <a:ahLst/>
            <a:cxnLst/>
            <a:rect l="l" t="t" r="r" b="b"/>
            <a:pathLst>
              <a:path w="4531746" h="2418820">
                <a:moveTo>
                  <a:pt x="0" y="0"/>
                </a:moveTo>
                <a:lnTo>
                  <a:pt x="4531746" y="0"/>
                </a:lnTo>
                <a:lnTo>
                  <a:pt x="4531746" y="2418820"/>
                </a:lnTo>
                <a:lnTo>
                  <a:pt x="0" y="2418820"/>
                </a:lnTo>
                <a:lnTo>
                  <a:pt x="0" y="0"/>
                </a:lnTo>
                <a:close/>
              </a:path>
            </a:pathLst>
          </a:custGeom>
          <a:blipFill>
            <a:blip r:embed="rId2"/>
            <a:stretch>
              <a:fillRect/>
            </a:stretch>
          </a:blipFill>
        </p:spPr>
        <p:txBody>
          <a:bodyPr/>
          <a:lstStyle/>
          <a:p>
            <a:endParaRPr lang="en-US"/>
          </a:p>
        </p:txBody>
      </p:sp>
      <p:sp>
        <p:nvSpPr>
          <p:cNvPr id="3" name="Freeform 3"/>
          <p:cNvSpPr/>
          <p:nvPr/>
        </p:nvSpPr>
        <p:spPr>
          <a:xfrm>
            <a:off x="4613807" y="7978605"/>
            <a:ext cx="4359944" cy="2308395"/>
          </a:xfrm>
          <a:custGeom>
            <a:avLst/>
            <a:gdLst/>
            <a:ahLst/>
            <a:cxnLst/>
            <a:rect l="l" t="t" r="r" b="b"/>
            <a:pathLst>
              <a:path w="4359944" h="2308395">
                <a:moveTo>
                  <a:pt x="0" y="0"/>
                </a:moveTo>
                <a:lnTo>
                  <a:pt x="4359944" y="0"/>
                </a:lnTo>
                <a:lnTo>
                  <a:pt x="4359944" y="2308395"/>
                </a:lnTo>
                <a:lnTo>
                  <a:pt x="0" y="2308395"/>
                </a:lnTo>
                <a:lnTo>
                  <a:pt x="0" y="0"/>
                </a:lnTo>
                <a:close/>
              </a:path>
            </a:pathLst>
          </a:custGeom>
          <a:blipFill>
            <a:blip r:embed="rId3"/>
            <a:stretch>
              <a:fillRect t="-518" r="-6989" b="-518"/>
            </a:stretch>
          </a:blipFill>
        </p:spPr>
        <p:txBody>
          <a:bodyPr/>
          <a:lstStyle/>
          <a:p>
            <a:endParaRPr lang="en-US"/>
          </a:p>
        </p:txBody>
      </p:sp>
      <p:sp>
        <p:nvSpPr>
          <p:cNvPr id="4" name="Freeform 4"/>
          <p:cNvSpPr/>
          <p:nvPr/>
        </p:nvSpPr>
        <p:spPr>
          <a:xfrm>
            <a:off x="9221771" y="7978605"/>
            <a:ext cx="4467139" cy="2345248"/>
          </a:xfrm>
          <a:custGeom>
            <a:avLst/>
            <a:gdLst/>
            <a:ahLst/>
            <a:cxnLst/>
            <a:rect l="l" t="t" r="r" b="b"/>
            <a:pathLst>
              <a:path w="4467139" h="2345248">
                <a:moveTo>
                  <a:pt x="0" y="0"/>
                </a:moveTo>
                <a:lnTo>
                  <a:pt x="4467139" y="0"/>
                </a:lnTo>
                <a:lnTo>
                  <a:pt x="4467139" y="2345248"/>
                </a:lnTo>
                <a:lnTo>
                  <a:pt x="0" y="2345248"/>
                </a:lnTo>
                <a:lnTo>
                  <a:pt x="0" y="0"/>
                </a:lnTo>
                <a:close/>
              </a:path>
            </a:pathLst>
          </a:custGeom>
          <a:blipFill>
            <a:blip r:embed="rId4"/>
            <a:stretch>
              <a:fillRect/>
            </a:stretch>
          </a:blipFill>
        </p:spPr>
        <p:txBody>
          <a:bodyPr/>
          <a:lstStyle/>
          <a:p>
            <a:endParaRPr lang="en-US"/>
          </a:p>
        </p:txBody>
      </p:sp>
      <p:sp>
        <p:nvSpPr>
          <p:cNvPr id="5" name="Freeform 5"/>
          <p:cNvSpPr/>
          <p:nvPr/>
        </p:nvSpPr>
        <p:spPr>
          <a:xfrm>
            <a:off x="13651126" y="7955205"/>
            <a:ext cx="4538536" cy="2269268"/>
          </a:xfrm>
          <a:custGeom>
            <a:avLst/>
            <a:gdLst/>
            <a:ahLst/>
            <a:cxnLst/>
            <a:rect l="l" t="t" r="r" b="b"/>
            <a:pathLst>
              <a:path w="4538536" h="2269268">
                <a:moveTo>
                  <a:pt x="0" y="0"/>
                </a:moveTo>
                <a:lnTo>
                  <a:pt x="4538536" y="0"/>
                </a:lnTo>
                <a:lnTo>
                  <a:pt x="4538536" y="2269268"/>
                </a:lnTo>
                <a:lnTo>
                  <a:pt x="0" y="2269268"/>
                </a:lnTo>
                <a:lnTo>
                  <a:pt x="0" y="0"/>
                </a:lnTo>
                <a:close/>
              </a:path>
            </a:pathLst>
          </a:custGeom>
          <a:blipFill>
            <a:blip r:embed="rId5"/>
            <a:stretch>
              <a:fillRect/>
            </a:stretch>
          </a:blipFill>
        </p:spPr>
        <p:txBody>
          <a:bodyPr/>
          <a:lstStyle/>
          <a:p>
            <a:endParaRPr lang="en-US"/>
          </a:p>
        </p:txBody>
      </p:sp>
      <p:pic>
        <p:nvPicPr>
          <p:cNvPr id="6" name="Picture 6"/>
          <p:cNvPicPr>
            <a:picLocks noChangeAspect="1"/>
          </p:cNvPicPr>
          <p:nvPr/>
        </p:nvPicPr>
        <p:blipFill>
          <a:blip r:embed="rId6"/>
          <a:srcRect/>
          <a:stretch>
            <a:fillRect/>
          </a:stretch>
        </p:blipFill>
        <p:spPr>
          <a:xfrm rot="5400000">
            <a:off x="1500756" y="735568"/>
            <a:ext cx="1530233" cy="504977"/>
          </a:xfrm>
          <a:prstGeom prst="rect">
            <a:avLst/>
          </a:prstGeom>
        </p:spPr>
      </p:pic>
      <p:sp>
        <p:nvSpPr>
          <p:cNvPr id="7" name="TextBox 7"/>
          <p:cNvSpPr txBox="1"/>
          <p:nvPr/>
        </p:nvSpPr>
        <p:spPr>
          <a:xfrm>
            <a:off x="0" y="1657923"/>
            <a:ext cx="4271813" cy="5459985"/>
          </a:xfrm>
          <a:prstGeom prst="rect">
            <a:avLst/>
          </a:prstGeom>
        </p:spPr>
        <p:txBody>
          <a:bodyPr lIns="0" tIns="0" rIns="0" bIns="0" rtlCol="0" anchor="t">
            <a:spAutoFit/>
          </a:bodyPr>
          <a:lstStyle/>
          <a:p>
            <a:pPr marL="963686" lvl="1" indent="-481843" algn="l">
              <a:lnSpc>
                <a:spcPts val="6249"/>
              </a:lnSpc>
              <a:buFont typeface="Arial"/>
              <a:buChar char="•"/>
            </a:pPr>
            <a:r>
              <a:rPr lang="en-US" sz="4463">
                <a:solidFill>
                  <a:srgbClr val="2B4B82"/>
                </a:solidFill>
                <a:latin typeface="Josefin Sans"/>
                <a:ea typeface="Josefin Sans"/>
                <a:cs typeface="Josefin Sans"/>
                <a:sym typeface="Josefin Sans"/>
              </a:rPr>
              <a:t>MongoDB: Nổi tiếng với tính năng đầy đủ, hiệu suất cao và cộng đồng lớn</a:t>
            </a:r>
          </a:p>
        </p:txBody>
      </p:sp>
      <p:sp>
        <p:nvSpPr>
          <p:cNvPr id="8" name="TextBox 8"/>
          <p:cNvSpPr txBox="1"/>
          <p:nvPr/>
        </p:nvSpPr>
        <p:spPr>
          <a:xfrm>
            <a:off x="4673972" y="89590"/>
            <a:ext cx="9799667" cy="1088978"/>
          </a:xfrm>
          <a:prstGeom prst="rect">
            <a:avLst/>
          </a:prstGeom>
        </p:spPr>
        <p:txBody>
          <a:bodyPr lIns="0" tIns="0" rIns="0" bIns="0" rtlCol="0" anchor="t">
            <a:spAutoFit/>
          </a:bodyPr>
          <a:lstStyle/>
          <a:p>
            <a:pPr algn="l">
              <a:lnSpc>
                <a:spcPts val="8847"/>
              </a:lnSpc>
            </a:pPr>
            <a:r>
              <a:rPr lang="en-US" sz="6319" b="1">
                <a:solidFill>
                  <a:srgbClr val="2B4B82"/>
                </a:solidFill>
                <a:latin typeface="Josefin Sans Bold"/>
                <a:ea typeface="Josefin Sans Bold"/>
                <a:cs typeface="Josefin Sans Bold"/>
                <a:sym typeface="Josefin Sans Bold"/>
              </a:rPr>
              <a:t>Các triển khai phổ biến:</a:t>
            </a:r>
          </a:p>
        </p:txBody>
      </p:sp>
      <p:sp>
        <p:nvSpPr>
          <p:cNvPr id="9" name="TextBox 9"/>
          <p:cNvSpPr txBox="1"/>
          <p:nvPr/>
        </p:nvSpPr>
        <p:spPr>
          <a:xfrm>
            <a:off x="9471980" y="1609833"/>
            <a:ext cx="4500507" cy="3965677"/>
          </a:xfrm>
          <a:prstGeom prst="rect">
            <a:avLst/>
          </a:prstGeom>
        </p:spPr>
        <p:txBody>
          <a:bodyPr lIns="0" tIns="0" rIns="0" bIns="0" rtlCol="0" anchor="t">
            <a:spAutoFit/>
          </a:bodyPr>
          <a:lstStyle/>
          <a:p>
            <a:pPr marL="984076" lvl="1" indent="-492038" algn="l">
              <a:lnSpc>
                <a:spcPts val="6381"/>
              </a:lnSpc>
              <a:buFont typeface="Arial"/>
              <a:buChar char="•"/>
            </a:pPr>
            <a:r>
              <a:rPr lang="en-US" sz="4558">
                <a:solidFill>
                  <a:srgbClr val="2B4B82"/>
                </a:solidFill>
                <a:latin typeface="Josefin Sans"/>
                <a:ea typeface="Josefin Sans"/>
                <a:cs typeface="Josefin Sans"/>
                <a:sym typeface="Josefin Sans"/>
              </a:rPr>
              <a:t>Couchbase: Kết hợp document store với key-value store</a:t>
            </a:r>
          </a:p>
        </p:txBody>
      </p:sp>
      <p:sp>
        <p:nvSpPr>
          <p:cNvPr id="10" name="TextBox 10"/>
          <p:cNvSpPr txBox="1"/>
          <p:nvPr/>
        </p:nvSpPr>
        <p:spPr>
          <a:xfrm>
            <a:off x="4764889" y="1600308"/>
            <a:ext cx="4057781" cy="6042321"/>
          </a:xfrm>
          <a:prstGeom prst="rect">
            <a:avLst/>
          </a:prstGeom>
        </p:spPr>
        <p:txBody>
          <a:bodyPr lIns="0" tIns="0" rIns="0" bIns="0" rtlCol="0" anchor="t">
            <a:spAutoFit/>
          </a:bodyPr>
          <a:lstStyle/>
          <a:p>
            <a:pPr marL="932293" lvl="1" indent="-466147" algn="l">
              <a:lnSpc>
                <a:spcPts val="6045"/>
              </a:lnSpc>
              <a:buFont typeface="Arial"/>
              <a:buChar char="•"/>
            </a:pPr>
            <a:r>
              <a:rPr lang="en-US" sz="4318">
                <a:solidFill>
                  <a:srgbClr val="2B4B82"/>
                </a:solidFill>
                <a:latin typeface="Josefin Sans"/>
                <a:ea typeface="Josefin Sans"/>
                <a:cs typeface="Josefin Sans"/>
                <a:sym typeface="Josefin Sans"/>
              </a:rPr>
              <a:t>Firebase Firestore:  Từ Google, thiết kế cho ứng dụng di động và web thời gian thực</a:t>
            </a:r>
          </a:p>
        </p:txBody>
      </p:sp>
      <p:sp>
        <p:nvSpPr>
          <p:cNvPr id="11" name="TextBox 11"/>
          <p:cNvSpPr txBox="1"/>
          <p:nvPr/>
        </p:nvSpPr>
        <p:spPr>
          <a:xfrm>
            <a:off x="14413901" y="1667448"/>
            <a:ext cx="3775761" cy="5052465"/>
          </a:xfrm>
          <a:prstGeom prst="rect">
            <a:avLst/>
          </a:prstGeom>
        </p:spPr>
        <p:txBody>
          <a:bodyPr lIns="0" tIns="0" rIns="0" bIns="0" rtlCol="0" anchor="t">
            <a:spAutoFit/>
          </a:bodyPr>
          <a:lstStyle/>
          <a:p>
            <a:pPr marL="892193" lvl="1" indent="-446096" algn="l">
              <a:lnSpc>
                <a:spcPts val="5785"/>
              </a:lnSpc>
              <a:buFont typeface="Arial"/>
              <a:buChar char="•"/>
            </a:pPr>
            <a:r>
              <a:rPr lang="en-US" sz="4132">
                <a:solidFill>
                  <a:srgbClr val="2B4B82"/>
                </a:solidFill>
                <a:latin typeface="Josefin Sans"/>
                <a:ea typeface="Josefin Sans"/>
                <a:cs typeface="Josefin Sans"/>
                <a:sym typeface="Josefin Sans"/>
              </a:rPr>
              <a:t>Apache CouchDB: Tập trung vào tính nhất quán và dễ sử dụng</a:t>
            </a:r>
          </a:p>
        </p:txBody>
      </p:sp>
      <p:pic>
        <p:nvPicPr>
          <p:cNvPr id="12" name="Picture 12"/>
          <p:cNvPicPr>
            <a:picLocks noChangeAspect="1"/>
          </p:cNvPicPr>
          <p:nvPr/>
        </p:nvPicPr>
        <p:blipFill>
          <a:blip r:embed="rId6"/>
          <a:srcRect/>
          <a:stretch>
            <a:fillRect/>
          </a:stretch>
        </p:blipFill>
        <p:spPr>
          <a:xfrm rot="5400000">
            <a:off x="6507506" y="1232796"/>
            <a:ext cx="609242" cy="201050"/>
          </a:xfrm>
          <a:prstGeom prst="rect">
            <a:avLst/>
          </a:prstGeom>
        </p:spPr>
      </p:pic>
      <p:pic>
        <p:nvPicPr>
          <p:cNvPr id="13" name="Picture 13"/>
          <p:cNvPicPr>
            <a:picLocks noChangeAspect="1"/>
          </p:cNvPicPr>
          <p:nvPr/>
        </p:nvPicPr>
        <p:blipFill>
          <a:blip r:embed="rId6"/>
          <a:srcRect/>
          <a:stretch>
            <a:fillRect/>
          </a:stretch>
        </p:blipFill>
        <p:spPr>
          <a:xfrm rot="5400000">
            <a:off x="11359997" y="1213783"/>
            <a:ext cx="724473" cy="239076"/>
          </a:xfrm>
          <a:prstGeom prst="rect">
            <a:avLst/>
          </a:prstGeom>
        </p:spPr>
      </p:pic>
      <p:pic>
        <p:nvPicPr>
          <p:cNvPr id="14" name="Picture 14"/>
          <p:cNvPicPr>
            <a:picLocks noChangeAspect="1"/>
          </p:cNvPicPr>
          <p:nvPr/>
        </p:nvPicPr>
        <p:blipFill>
          <a:blip r:embed="rId6"/>
          <a:srcRect/>
          <a:stretch>
            <a:fillRect/>
          </a:stretch>
        </p:blipFill>
        <p:spPr>
          <a:xfrm rot="5400000">
            <a:off x="15536665" y="718596"/>
            <a:ext cx="1530233" cy="50497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553100" y="-4546693"/>
            <a:ext cx="6338112" cy="6384545"/>
          </a:xfrm>
          <a:custGeom>
            <a:avLst/>
            <a:gdLst/>
            <a:ahLst/>
            <a:cxnLst/>
            <a:rect l="l" t="t" r="r" b="b"/>
            <a:pathLst>
              <a:path w="6338112" h="6384545">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7930" y="2168572"/>
            <a:ext cx="9314162" cy="5694719"/>
          </a:xfrm>
          <a:prstGeom prst="rect">
            <a:avLst/>
          </a:prstGeom>
        </p:spPr>
        <p:txBody>
          <a:bodyPr lIns="0" tIns="0" rIns="0" bIns="0" rtlCol="0" anchor="t">
            <a:spAutoFit/>
          </a:bodyPr>
          <a:lstStyle/>
          <a:p>
            <a:pPr algn="l">
              <a:lnSpc>
                <a:spcPts val="11191"/>
              </a:lnSpc>
            </a:pPr>
            <a:r>
              <a:rPr lang="en-US" sz="9326" b="1">
                <a:solidFill>
                  <a:srgbClr val="F7B4A7"/>
                </a:solidFill>
                <a:latin typeface="Josefin Sans Bold"/>
                <a:ea typeface="Josefin Sans Bold"/>
                <a:cs typeface="Josefin Sans Bold"/>
                <a:sym typeface="Josefin Sans Bold"/>
              </a:rPr>
              <a:t>3. Column-Oriented Stores (Kho lưu trữ hướng Cột)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64D6D"/>
        </a:solidFill>
        <a:effectLst/>
      </p:bgPr>
    </p:bg>
    <p:spTree>
      <p:nvGrpSpPr>
        <p:cNvPr id="1" name=""/>
        <p:cNvGrpSpPr/>
        <p:nvPr/>
      </p:nvGrpSpPr>
      <p:grpSpPr>
        <a:xfrm>
          <a:off x="0" y="0"/>
          <a:ext cx="0" cy="0"/>
          <a:chOff x="0" y="0"/>
          <a:chExt cx="0" cy="0"/>
        </a:xfrm>
      </p:grpSpPr>
      <p:grpSp>
        <p:nvGrpSpPr>
          <p:cNvPr id="2" name="Group 2"/>
          <p:cNvGrpSpPr/>
          <p:nvPr/>
        </p:nvGrpSpPr>
        <p:grpSpPr>
          <a:xfrm>
            <a:off x="217454" y="145812"/>
            <a:ext cx="8565734" cy="3206922"/>
            <a:chOff x="0" y="0"/>
            <a:chExt cx="11420978" cy="4275896"/>
          </a:xfrm>
        </p:grpSpPr>
        <p:sp>
          <p:nvSpPr>
            <p:cNvPr id="3" name="TextBox 3"/>
            <p:cNvSpPr txBox="1"/>
            <p:nvPr/>
          </p:nvSpPr>
          <p:spPr>
            <a:xfrm>
              <a:off x="0" y="0"/>
              <a:ext cx="11420978" cy="3134665"/>
            </a:xfrm>
            <a:prstGeom prst="rect">
              <a:avLst/>
            </a:prstGeom>
          </p:spPr>
          <p:txBody>
            <a:bodyPr lIns="0" tIns="0" rIns="0" bIns="0" rtlCol="0" anchor="t">
              <a:spAutoFit/>
            </a:bodyPr>
            <a:lstStyle/>
            <a:p>
              <a:pPr algn="l">
                <a:lnSpc>
                  <a:spcPts val="9292"/>
                </a:lnSpc>
              </a:pPr>
              <a:r>
                <a:rPr lang="en-US" sz="7743" b="1">
                  <a:solidFill>
                    <a:srgbClr val="94DDDE"/>
                  </a:solidFill>
                  <a:latin typeface="Josefin Sans Bold"/>
                  <a:ea typeface="Josefin Sans Bold"/>
                  <a:cs typeface="Josefin Sans Bold"/>
                  <a:sym typeface="Josefin Sans Bold"/>
                </a:rPr>
                <a:t>Column-Oriented Stores</a:t>
              </a:r>
            </a:p>
          </p:txBody>
        </p:sp>
        <p:sp>
          <p:nvSpPr>
            <p:cNvPr id="4" name="TextBox 4"/>
            <p:cNvSpPr txBox="1"/>
            <p:nvPr/>
          </p:nvSpPr>
          <p:spPr>
            <a:xfrm>
              <a:off x="0" y="3518986"/>
              <a:ext cx="8862453" cy="795325"/>
            </a:xfrm>
            <a:prstGeom prst="rect">
              <a:avLst/>
            </a:prstGeom>
          </p:spPr>
          <p:txBody>
            <a:bodyPr lIns="0" tIns="0" rIns="0" bIns="0" rtlCol="0" anchor="t">
              <a:spAutoFit/>
            </a:bodyPr>
            <a:lstStyle/>
            <a:p>
              <a:pPr algn="l">
                <a:lnSpc>
                  <a:spcPts val="5157"/>
                </a:lnSpc>
              </a:pPr>
              <a:r>
                <a:rPr lang="en-US" sz="3508" spc="701">
                  <a:solidFill>
                    <a:srgbClr val="94DDDE"/>
                  </a:solidFill>
                  <a:latin typeface="Josefin Sans"/>
                  <a:ea typeface="Josefin Sans"/>
                  <a:cs typeface="Josefin Sans"/>
                  <a:sym typeface="Josefin Sans"/>
                </a:rPr>
                <a:t>CƠ CHẾ HOẠT ĐỘNG</a:t>
              </a:r>
            </a:p>
          </p:txBody>
        </p:sp>
      </p:grpSp>
      <p:sp>
        <p:nvSpPr>
          <p:cNvPr id="5" name="TextBox 5"/>
          <p:cNvSpPr txBox="1"/>
          <p:nvPr/>
        </p:nvSpPr>
        <p:spPr>
          <a:xfrm>
            <a:off x="322477" y="4235028"/>
            <a:ext cx="6075088" cy="5740830"/>
          </a:xfrm>
          <a:prstGeom prst="rect">
            <a:avLst/>
          </a:prstGeom>
        </p:spPr>
        <p:txBody>
          <a:bodyPr lIns="0" tIns="0" rIns="0" bIns="0" rtlCol="0" anchor="t">
            <a:spAutoFit/>
          </a:bodyPr>
          <a:lstStyle/>
          <a:p>
            <a:pPr algn="l">
              <a:lnSpc>
                <a:spcPts val="5070"/>
              </a:lnSpc>
            </a:pPr>
            <a:r>
              <a:rPr lang="en-US" sz="3621" b="1">
                <a:solidFill>
                  <a:srgbClr val="94DDDE"/>
                </a:solidFill>
                <a:latin typeface="Josefin Sans Bold"/>
                <a:ea typeface="Josefin Sans Bold"/>
                <a:cs typeface="Josefin Sans Bold"/>
                <a:sym typeface="Josefin Sans Bold"/>
              </a:rPr>
              <a:t>Column-Oriented Stores lưu trữ dữ liệu theo cột thay vì theo hàng. </a:t>
            </a:r>
          </a:p>
          <a:p>
            <a:pPr algn="l">
              <a:lnSpc>
                <a:spcPts val="5070"/>
              </a:lnSpc>
            </a:pPr>
            <a:r>
              <a:rPr lang="en-US" sz="3621" b="1">
                <a:solidFill>
                  <a:srgbClr val="94DDDE"/>
                </a:solidFill>
                <a:latin typeface="Josefin Sans Bold"/>
                <a:ea typeface="Josefin Sans Bold"/>
                <a:cs typeface="Josefin Sans Bold"/>
                <a:sym typeface="Josefin Sans Bold"/>
              </a:rPr>
              <a:t>Các cột được nhóm thành "họ cột" (column families), và mỗi họ cột có thể chứa nhiều cột có liên quan đến nhau.</a:t>
            </a:r>
          </a:p>
          <a:p>
            <a:pPr algn="l">
              <a:lnSpc>
                <a:spcPts val="5070"/>
              </a:lnSpc>
            </a:pPr>
            <a:endParaRPr lang="en-US" sz="3621" b="1">
              <a:solidFill>
                <a:srgbClr val="94DDDE"/>
              </a:solidFill>
              <a:latin typeface="Josefin Sans Bold"/>
              <a:ea typeface="Josefin Sans Bold"/>
              <a:cs typeface="Josefin Sans Bold"/>
              <a:sym typeface="Josefin Sans Bold"/>
            </a:endParaRPr>
          </a:p>
        </p:txBody>
      </p:sp>
      <p:sp>
        <p:nvSpPr>
          <p:cNvPr id="6" name="TextBox 6"/>
          <p:cNvSpPr txBox="1"/>
          <p:nvPr/>
        </p:nvSpPr>
        <p:spPr>
          <a:xfrm>
            <a:off x="9144000" y="7946314"/>
            <a:ext cx="7714897" cy="424815"/>
          </a:xfrm>
          <a:prstGeom prst="rect">
            <a:avLst/>
          </a:prstGeom>
        </p:spPr>
        <p:txBody>
          <a:bodyPr lIns="0" tIns="0" rIns="0" bIns="0" rtlCol="0" anchor="t">
            <a:spAutoFit/>
          </a:bodyPr>
          <a:lstStyle/>
          <a:p>
            <a:pPr algn="l">
              <a:lnSpc>
                <a:spcPts val="3359"/>
              </a:lnSpc>
            </a:pPr>
            <a:endParaRPr/>
          </a:p>
        </p:txBody>
      </p:sp>
      <p:sp>
        <p:nvSpPr>
          <p:cNvPr id="7" name="Freeform 7"/>
          <p:cNvSpPr/>
          <p:nvPr/>
        </p:nvSpPr>
        <p:spPr>
          <a:xfrm>
            <a:off x="6890714" y="2429495"/>
            <a:ext cx="11397286" cy="7208783"/>
          </a:xfrm>
          <a:custGeom>
            <a:avLst/>
            <a:gdLst/>
            <a:ahLst/>
            <a:cxnLst/>
            <a:rect l="l" t="t" r="r" b="b"/>
            <a:pathLst>
              <a:path w="11397286" h="7208783">
                <a:moveTo>
                  <a:pt x="0" y="0"/>
                </a:moveTo>
                <a:lnTo>
                  <a:pt x="11397286" y="0"/>
                </a:lnTo>
                <a:lnTo>
                  <a:pt x="11397286" y="7208783"/>
                </a:lnTo>
                <a:lnTo>
                  <a:pt x="0" y="7208783"/>
                </a:lnTo>
                <a:lnTo>
                  <a:pt x="0" y="0"/>
                </a:lnTo>
                <a:close/>
              </a:path>
            </a:pathLst>
          </a:custGeom>
          <a:blipFill>
            <a:blip r:embed="rId2"/>
            <a:stretch>
              <a:fillRect/>
            </a:stretch>
          </a:blipFill>
        </p:spPr>
        <p:txBody>
          <a:bodyPr/>
          <a:lstStyle/>
          <a:p>
            <a:endParaRPr lang="en-US"/>
          </a:p>
        </p:txBody>
      </p:sp>
      <p:pic>
        <p:nvPicPr>
          <p:cNvPr id="8" name="Picture 8"/>
          <p:cNvPicPr>
            <a:picLocks noChangeAspect="1"/>
          </p:cNvPicPr>
          <p:nvPr/>
        </p:nvPicPr>
        <p:blipFill>
          <a:blip r:embed="rId3"/>
          <a:srcRect/>
          <a:stretch>
            <a:fillRect/>
          </a:stretch>
        </p:blipFill>
        <p:spPr>
          <a:xfrm>
            <a:off x="8628099" y="145812"/>
            <a:ext cx="2505967" cy="2505967"/>
          </a:xfrm>
          <a:prstGeom prst="rect">
            <a:avLst/>
          </a:prstGeom>
        </p:spPr>
      </p:pic>
      <p:sp>
        <p:nvSpPr>
          <p:cNvPr id="9" name="Freeform 9"/>
          <p:cNvSpPr/>
          <p:nvPr/>
        </p:nvSpPr>
        <p:spPr>
          <a:xfrm>
            <a:off x="16230600" y="861657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6858710"/>
            <a:ext cx="4991659" cy="3319454"/>
          </a:xfrm>
          <a:custGeom>
            <a:avLst/>
            <a:gdLst/>
            <a:ahLst/>
            <a:cxnLst/>
            <a:rect l="l" t="t" r="r" b="b"/>
            <a:pathLst>
              <a:path w="4991659" h="3319454">
                <a:moveTo>
                  <a:pt x="0" y="0"/>
                </a:moveTo>
                <a:lnTo>
                  <a:pt x="4991659" y="0"/>
                </a:lnTo>
                <a:lnTo>
                  <a:pt x="4991659" y="3319454"/>
                </a:lnTo>
                <a:lnTo>
                  <a:pt x="0" y="3319454"/>
                </a:lnTo>
                <a:lnTo>
                  <a:pt x="0" y="0"/>
                </a:lnTo>
                <a:close/>
              </a:path>
            </a:pathLst>
          </a:custGeom>
          <a:blipFill>
            <a:blip r:embed="rId2"/>
            <a:stretch>
              <a:fillRect/>
            </a:stretch>
          </a:blipFill>
        </p:spPr>
        <p:txBody>
          <a:bodyPr/>
          <a:lstStyle/>
          <a:p>
            <a:endParaRPr lang="en-US"/>
          </a:p>
        </p:txBody>
      </p:sp>
      <p:sp>
        <p:nvSpPr>
          <p:cNvPr id="3" name="Freeform 3"/>
          <p:cNvSpPr/>
          <p:nvPr/>
        </p:nvSpPr>
        <p:spPr>
          <a:xfrm>
            <a:off x="4860341" y="6196401"/>
            <a:ext cx="4644073" cy="4644073"/>
          </a:xfrm>
          <a:custGeom>
            <a:avLst/>
            <a:gdLst/>
            <a:ahLst/>
            <a:cxnLst/>
            <a:rect l="l" t="t" r="r" b="b"/>
            <a:pathLst>
              <a:path w="4644073" h="4644073">
                <a:moveTo>
                  <a:pt x="0" y="0"/>
                </a:moveTo>
                <a:lnTo>
                  <a:pt x="4644072" y="0"/>
                </a:lnTo>
                <a:lnTo>
                  <a:pt x="4644072" y="4644072"/>
                </a:lnTo>
                <a:lnTo>
                  <a:pt x="0" y="464407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953211" y="1615009"/>
            <a:ext cx="8686005" cy="8671991"/>
          </a:xfrm>
          <a:prstGeom prst="rect">
            <a:avLst/>
          </a:prstGeom>
        </p:spPr>
        <p:txBody>
          <a:bodyPr lIns="0" tIns="0" rIns="0" bIns="0" rtlCol="0" anchor="t">
            <a:spAutoFit/>
          </a:bodyPr>
          <a:lstStyle/>
          <a:p>
            <a:pPr marL="822491" lvl="1" indent="-411245" algn="l">
              <a:lnSpc>
                <a:spcPts val="5333"/>
              </a:lnSpc>
              <a:buFont typeface="Arial"/>
              <a:buChar char="•"/>
            </a:pPr>
            <a:r>
              <a:rPr lang="en-US" sz="3809">
                <a:solidFill>
                  <a:srgbClr val="2B4B82"/>
                </a:solidFill>
                <a:latin typeface="Josefin Sans"/>
                <a:ea typeface="Josefin Sans"/>
                <a:cs typeface="Josefin Sans"/>
                <a:sym typeface="Josefin Sans"/>
              </a:rPr>
              <a:t>Tối ưu hóa cho việc đọc và ghi lượng lớn dữ liệu phân tán</a:t>
            </a:r>
          </a:p>
          <a:p>
            <a:pPr marL="822491" lvl="1" indent="-411245" algn="l">
              <a:lnSpc>
                <a:spcPts val="5333"/>
              </a:lnSpc>
              <a:buFont typeface="Arial"/>
              <a:buChar char="•"/>
            </a:pPr>
            <a:r>
              <a:rPr lang="en-US" sz="3809">
                <a:solidFill>
                  <a:srgbClr val="2B4B82"/>
                </a:solidFill>
                <a:latin typeface="Josefin Sans"/>
                <a:ea typeface="Josefin Sans"/>
                <a:cs typeface="Josefin Sans"/>
                <a:sym typeface="Josefin Sans"/>
              </a:rPr>
              <a:t>Hiệu quả trong các thao tác phân tích và tổng hợp trên một số cột cụ thể</a:t>
            </a:r>
          </a:p>
          <a:p>
            <a:pPr algn="l">
              <a:lnSpc>
                <a:spcPts val="5333"/>
              </a:lnSpc>
            </a:pPr>
            <a:endParaRPr lang="en-US" sz="3809">
              <a:solidFill>
                <a:srgbClr val="2B4B82"/>
              </a:solidFill>
              <a:latin typeface="Josefin Sans"/>
              <a:ea typeface="Josefin Sans"/>
              <a:cs typeface="Josefin Sans"/>
              <a:sym typeface="Josefin Sans"/>
            </a:endParaRPr>
          </a:p>
          <a:p>
            <a:pPr marL="822491" lvl="1" indent="-411245" algn="l">
              <a:lnSpc>
                <a:spcPts val="5333"/>
              </a:lnSpc>
              <a:buFont typeface="Arial"/>
              <a:buChar char="•"/>
            </a:pPr>
            <a:r>
              <a:rPr lang="en-US" sz="3809">
                <a:solidFill>
                  <a:srgbClr val="2B4B82"/>
                </a:solidFill>
                <a:latin typeface="Josefin Sans"/>
                <a:ea typeface="Josefin Sans"/>
                <a:cs typeface="Josefin Sans"/>
                <a:sym typeface="Josefin Sans"/>
              </a:rPr>
              <a:t>Tính năng nén dữ liệu mạnh mẽ (vì các giá trị tương tự thường được lưu trữ gần nhau)</a:t>
            </a:r>
          </a:p>
          <a:p>
            <a:pPr marL="822491" lvl="1" indent="-411245" algn="l">
              <a:lnSpc>
                <a:spcPts val="5333"/>
              </a:lnSpc>
              <a:buFont typeface="Arial"/>
              <a:buChar char="•"/>
            </a:pPr>
            <a:r>
              <a:rPr lang="en-US" sz="3809">
                <a:solidFill>
                  <a:srgbClr val="2B4B82"/>
                </a:solidFill>
                <a:latin typeface="Josefin Sans"/>
                <a:ea typeface="Josefin Sans"/>
                <a:cs typeface="Josefin Sans"/>
                <a:sym typeface="Josefin Sans"/>
              </a:rPr>
              <a:t>Khả năng mở rộng tuyến tính (linear scalability)</a:t>
            </a:r>
          </a:p>
          <a:p>
            <a:pPr marL="822491" lvl="1" indent="-411245" algn="l">
              <a:lnSpc>
                <a:spcPts val="5333"/>
              </a:lnSpc>
              <a:buFont typeface="Arial"/>
              <a:buChar char="•"/>
            </a:pPr>
            <a:r>
              <a:rPr lang="en-US" sz="3809">
                <a:solidFill>
                  <a:srgbClr val="2B4B82"/>
                </a:solidFill>
                <a:latin typeface="Josefin Sans"/>
                <a:ea typeface="Josefin Sans"/>
                <a:cs typeface="Josefin Sans"/>
                <a:sym typeface="Josefin Sans"/>
              </a:rPr>
              <a:t>Hỗ trợ tốt cho dữ liệu thưa thớt (sparse data)</a:t>
            </a:r>
          </a:p>
        </p:txBody>
      </p:sp>
      <p:sp>
        <p:nvSpPr>
          <p:cNvPr id="5" name="TextBox 5"/>
          <p:cNvSpPr txBox="1"/>
          <p:nvPr/>
        </p:nvSpPr>
        <p:spPr>
          <a:xfrm>
            <a:off x="398396" y="175691"/>
            <a:ext cx="11927837" cy="1525043"/>
          </a:xfrm>
          <a:prstGeom prst="rect">
            <a:avLst/>
          </a:prstGeom>
        </p:spPr>
        <p:txBody>
          <a:bodyPr lIns="0" tIns="0" rIns="0" bIns="0" rtlCol="0" anchor="t">
            <a:spAutoFit/>
          </a:bodyPr>
          <a:lstStyle/>
          <a:p>
            <a:pPr algn="l">
              <a:lnSpc>
                <a:spcPts val="12444"/>
              </a:lnSpc>
            </a:pPr>
            <a:r>
              <a:rPr lang="en-US" sz="8888" b="1">
                <a:solidFill>
                  <a:srgbClr val="2B4B82"/>
                </a:solidFill>
                <a:latin typeface="Josefin Sans Bold"/>
                <a:ea typeface="Josefin Sans Bold"/>
                <a:cs typeface="Josefin Sans Bold"/>
                <a:sym typeface="Josefin Sans Bold"/>
              </a:rPr>
              <a:t>Đặc điểm kỹ thuật: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0132743" y="1832379"/>
            <a:ext cx="7857870" cy="4808949"/>
          </a:xfrm>
          <a:custGeom>
            <a:avLst/>
            <a:gdLst/>
            <a:ahLst/>
            <a:cxnLst/>
            <a:rect l="l" t="t" r="r" b="b"/>
            <a:pathLst>
              <a:path w="7857870" h="4808949">
                <a:moveTo>
                  <a:pt x="0" y="0"/>
                </a:moveTo>
                <a:lnTo>
                  <a:pt x="7857870" y="0"/>
                </a:lnTo>
                <a:lnTo>
                  <a:pt x="7857870" y="4808949"/>
                </a:lnTo>
                <a:lnTo>
                  <a:pt x="0" y="4808949"/>
                </a:lnTo>
                <a:lnTo>
                  <a:pt x="0" y="0"/>
                </a:lnTo>
                <a:close/>
              </a:path>
            </a:pathLst>
          </a:custGeom>
          <a:blipFill>
            <a:blip r:embed="rId10"/>
            <a:stretch>
              <a:fillRect t="-12165" b="-12427"/>
            </a:stretch>
          </a:blipFill>
        </p:spPr>
        <p:txBody>
          <a:bodyPr/>
          <a:lstStyle/>
          <a:p>
            <a:endParaRPr lang="en-US"/>
          </a:p>
        </p:txBody>
      </p:sp>
      <p:sp>
        <p:nvSpPr>
          <p:cNvPr id="7" name="TextBox 7"/>
          <p:cNvSpPr txBox="1"/>
          <p:nvPr/>
        </p:nvSpPr>
        <p:spPr>
          <a:xfrm>
            <a:off x="644561" y="2616459"/>
            <a:ext cx="7231830" cy="906145"/>
          </a:xfrm>
          <a:prstGeom prst="rect">
            <a:avLst/>
          </a:prstGeom>
        </p:spPr>
        <p:txBody>
          <a:bodyPr lIns="0" tIns="0" rIns="0" bIns="0" rtlCol="0" anchor="t">
            <a:spAutoFit/>
          </a:bodyPr>
          <a:lstStyle/>
          <a:p>
            <a:pPr algn="ctr">
              <a:lnSpc>
                <a:spcPts val="7279"/>
              </a:lnSpc>
            </a:pPr>
            <a:r>
              <a:rPr lang="en-US" sz="5199" b="1">
                <a:solidFill>
                  <a:srgbClr val="000000"/>
                </a:solidFill>
                <a:latin typeface="Josefin Sans Bold"/>
                <a:ea typeface="Josefin Sans Bold"/>
                <a:cs typeface="Josefin Sans Bold"/>
                <a:sym typeface="Josefin Sans Bold"/>
              </a:rPr>
              <a:t>Ứng dụng của NoSQl</a:t>
            </a:r>
          </a:p>
        </p:txBody>
      </p:sp>
      <p:sp>
        <p:nvSpPr>
          <p:cNvPr id="8" name="TextBox 8"/>
          <p:cNvSpPr txBox="1"/>
          <p:nvPr/>
        </p:nvSpPr>
        <p:spPr>
          <a:xfrm>
            <a:off x="518150" y="4834820"/>
            <a:ext cx="7299246" cy="1189990"/>
          </a:xfrm>
          <a:prstGeom prst="rect">
            <a:avLst/>
          </a:prstGeom>
        </p:spPr>
        <p:txBody>
          <a:bodyPr lIns="0" tIns="0" rIns="0" bIns="0" rtlCol="0" anchor="t">
            <a:spAutoFit/>
          </a:bodyPr>
          <a:lstStyle/>
          <a:p>
            <a:pPr algn="ctr">
              <a:lnSpc>
                <a:spcPts val="4759"/>
              </a:lnSpc>
            </a:pPr>
            <a:r>
              <a:rPr lang="en-US" sz="3399">
                <a:solidFill>
                  <a:srgbClr val="000000"/>
                </a:solidFill>
                <a:latin typeface="Josefin Sans"/>
                <a:ea typeface="Josefin Sans"/>
                <a:cs typeface="Josefin Sans"/>
                <a:sym typeface="Josefin Sans"/>
              </a:rPr>
              <a:t>-Ứng dụng thực tế của CSDL NoSQL</a:t>
            </a:r>
          </a:p>
          <a:p>
            <a:pPr algn="ctr">
              <a:lnSpc>
                <a:spcPts val="4759"/>
              </a:lnSpc>
            </a:pPr>
            <a:endParaRPr lang="en-US" sz="3399">
              <a:solidFill>
                <a:srgbClr val="000000"/>
              </a:solidFill>
              <a:latin typeface="Josefin Sans"/>
              <a:ea typeface="Josefin Sans"/>
              <a:cs typeface="Josefin Sans"/>
              <a:sym typeface="Josefin Sans"/>
            </a:endParaRPr>
          </a:p>
        </p:txBody>
      </p:sp>
      <p:graphicFrame>
        <p:nvGraphicFramePr>
          <p:cNvPr id="13" name="TextBox 9">
            <a:extLst>
              <a:ext uri="{FF2B5EF4-FFF2-40B4-BE49-F238E27FC236}">
                <a16:creationId xmlns:a16="http://schemas.microsoft.com/office/drawing/2014/main" id="{B22F895C-0EF2-8874-75E6-4C10A1047A36}"/>
              </a:ext>
            </a:extLst>
          </p:cNvPr>
          <p:cNvGraphicFramePr/>
          <p:nvPr/>
        </p:nvGraphicFramePr>
        <p:xfrm>
          <a:off x="459154" y="6696710"/>
          <a:ext cx="15862578" cy="359029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6592" y="1875803"/>
            <a:ext cx="12000380" cy="6430618"/>
          </a:xfrm>
          <a:prstGeom prst="rect">
            <a:avLst/>
          </a:prstGeom>
        </p:spPr>
        <p:txBody>
          <a:bodyPr lIns="0" tIns="0" rIns="0" bIns="0" rtlCol="0" anchor="t">
            <a:spAutoFit/>
          </a:bodyPr>
          <a:lstStyle/>
          <a:p>
            <a:pPr marL="1136334" lvl="1" indent="-568167" algn="l">
              <a:lnSpc>
                <a:spcPts val="7368"/>
              </a:lnSpc>
              <a:buFont typeface="Arial"/>
              <a:buChar char="•"/>
            </a:pPr>
            <a:r>
              <a:rPr lang="en-US" sz="5263">
                <a:solidFill>
                  <a:srgbClr val="2B4B82"/>
                </a:solidFill>
                <a:latin typeface="Josefin Sans"/>
                <a:ea typeface="Josefin Sans"/>
                <a:cs typeface="Josefin Sans"/>
                <a:sym typeface="Josefin Sans"/>
              </a:rPr>
              <a:t>Hiệu suất truy vấn tối ưu: Đặc biệt khi truy vấn trên tập hợp cột cụ thể</a:t>
            </a:r>
          </a:p>
          <a:p>
            <a:pPr marL="1136334" lvl="1" indent="-568167" algn="l">
              <a:lnSpc>
                <a:spcPts val="7368"/>
              </a:lnSpc>
              <a:buFont typeface="Arial"/>
              <a:buChar char="•"/>
            </a:pPr>
            <a:r>
              <a:rPr lang="en-US" sz="5263">
                <a:solidFill>
                  <a:srgbClr val="2B4B82"/>
                </a:solidFill>
                <a:latin typeface="Josefin Sans"/>
                <a:ea typeface="Josefin Sans"/>
                <a:cs typeface="Josefin Sans"/>
                <a:sym typeface="Josefin Sans"/>
              </a:rPr>
              <a:t>Nén dữ liệu hiệu quả: Các giá trị tương tự trong cùng một cột được lưu trữ gần nhau</a:t>
            </a:r>
          </a:p>
          <a:p>
            <a:pPr marL="1136334" lvl="1" indent="-568167" algn="l">
              <a:lnSpc>
                <a:spcPts val="7368"/>
              </a:lnSpc>
              <a:buFont typeface="Arial"/>
              <a:buChar char="•"/>
            </a:pPr>
            <a:r>
              <a:rPr lang="en-US" sz="5263">
                <a:solidFill>
                  <a:srgbClr val="2B4B82"/>
                </a:solidFill>
                <a:latin typeface="Josefin Sans"/>
                <a:ea typeface="Josefin Sans"/>
                <a:cs typeface="Josefin Sans"/>
                <a:sym typeface="Josefin Sans"/>
              </a:rPr>
              <a:t>Khả năng mở rộng tuyến tính: Mở rộng ngang đến hàng nghìn nút</a:t>
            </a:r>
          </a:p>
        </p:txBody>
      </p:sp>
      <p:sp>
        <p:nvSpPr>
          <p:cNvPr id="3" name="Freeform 3"/>
          <p:cNvSpPr/>
          <p:nvPr/>
        </p:nvSpPr>
        <p:spPr>
          <a:xfrm>
            <a:off x="12528250" y="6172200"/>
            <a:ext cx="3568654" cy="4114800"/>
          </a:xfrm>
          <a:custGeom>
            <a:avLst/>
            <a:gdLst/>
            <a:ahLst/>
            <a:cxnLst/>
            <a:rect l="l" t="t" r="r" b="b"/>
            <a:pathLst>
              <a:path w="3568654" h="4114800">
                <a:moveTo>
                  <a:pt x="0" y="0"/>
                </a:moveTo>
                <a:lnTo>
                  <a:pt x="3568654" y="0"/>
                </a:lnTo>
                <a:lnTo>
                  <a:pt x="35686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177843" y="5419980"/>
            <a:ext cx="3263703" cy="3263703"/>
          </a:xfrm>
          <a:custGeom>
            <a:avLst/>
            <a:gdLst/>
            <a:ahLst/>
            <a:cxnLst/>
            <a:rect l="l" t="t" r="r" b="b"/>
            <a:pathLst>
              <a:path w="3263703" h="3263703">
                <a:moveTo>
                  <a:pt x="0" y="0"/>
                </a:moveTo>
                <a:lnTo>
                  <a:pt x="3263703" y="0"/>
                </a:lnTo>
                <a:lnTo>
                  <a:pt x="3263703" y="3263703"/>
                </a:lnTo>
                <a:lnTo>
                  <a:pt x="0" y="3263703"/>
                </a:lnTo>
                <a:lnTo>
                  <a:pt x="0" y="0"/>
                </a:lnTo>
                <a:close/>
              </a:path>
            </a:pathLst>
          </a:custGeom>
          <a:blipFill>
            <a:blip r:embed="rId4"/>
            <a:stretch>
              <a:fillRect/>
            </a:stretch>
          </a:blipFill>
        </p:spPr>
        <p:txBody>
          <a:bodyPr/>
          <a:lstStyle/>
          <a:p>
            <a:endParaRPr lang="en-US"/>
          </a:p>
        </p:txBody>
      </p:sp>
      <p:pic>
        <p:nvPicPr>
          <p:cNvPr id="5" name="Picture 5"/>
          <p:cNvPicPr>
            <a:picLocks noChangeAspect="1"/>
          </p:cNvPicPr>
          <p:nvPr/>
        </p:nvPicPr>
        <p:blipFill>
          <a:blip r:embed="rId5"/>
          <a:srcRect/>
          <a:stretch>
            <a:fillRect/>
          </a:stretch>
        </p:blipFill>
        <p:spPr>
          <a:xfrm>
            <a:off x="13011966" y="802128"/>
            <a:ext cx="4915287" cy="4743251"/>
          </a:xfrm>
          <a:prstGeom prst="rect">
            <a:avLst/>
          </a:prstGeom>
        </p:spPr>
      </p:pic>
      <p:sp>
        <p:nvSpPr>
          <p:cNvPr id="6" name="TextBox 6"/>
          <p:cNvSpPr txBox="1"/>
          <p:nvPr/>
        </p:nvSpPr>
        <p:spPr>
          <a:xfrm>
            <a:off x="3736038" y="-20721"/>
            <a:ext cx="12878658" cy="1651234"/>
          </a:xfrm>
          <a:prstGeom prst="rect">
            <a:avLst/>
          </a:prstGeom>
        </p:spPr>
        <p:txBody>
          <a:bodyPr lIns="0" tIns="0" rIns="0" bIns="0" rtlCol="0" anchor="t">
            <a:spAutoFit/>
          </a:bodyPr>
          <a:lstStyle/>
          <a:p>
            <a:pPr algn="l">
              <a:lnSpc>
                <a:spcPts val="13436"/>
              </a:lnSpc>
            </a:pPr>
            <a:r>
              <a:rPr lang="en-US" sz="9597" b="1">
                <a:solidFill>
                  <a:srgbClr val="2B4B82"/>
                </a:solidFill>
                <a:latin typeface="Josefin Sans Bold"/>
                <a:ea typeface="Josefin Sans Bold"/>
                <a:cs typeface="Josefin Sans Bold"/>
                <a:sym typeface="Josefin Sans Bold"/>
              </a:rPr>
              <a:t>Ưu điểm nổi bật: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5143500"/>
            <a:ext cx="4728447" cy="4728447"/>
          </a:xfrm>
          <a:custGeom>
            <a:avLst/>
            <a:gdLst/>
            <a:ahLst/>
            <a:cxnLst/>
            <a:rect l="l" t="t" r="r" b="b"/>
            <a:pathLst>
              <a:path w="4728447" h="4728447">
                <a:moveTo>
                  <a:pt x="0" y="0"/>
                </a:moveTo>
                <a:lnTo>
                  <a:pt x="4728447" y="0"/>
                </a:lnTo>
                <a:lnTo>
                  <a:pt x="4728447" y="4728447"/>
                </a:lnTo>
                <a:lnTo>
                  <a:pt x="0" y="4728447"/>
                </a:lnTo>
                <a:lnTo>
                  <a:pt x="0" y="0"/>
                </a:lnTo>
                <a:close/>
              </a:path>
            </a:pathLst>
          </a:custGeom>
          <a:blipFill>
            <a:blip r:embed="rId2"/>
            <a:stretch>
              <a:fillRect/>
            </a:stretch>
          </a:blipFill>
        </p:spPr>
        <p:txBody>
          <a:bodyPr/>
          <a:lstStyle/>
          <a:p>
            <a:endParaRPr lang="en-US"/>
          </a:p>
        </p:txBody>
      </p:sp>
      <p:sp>
        <p:nvSpPr>
          <p:cNvPr id="3" name="Freeform 3"/>
          <p:cNvSpPr/>
          <p:nvPr/>
        </p:nvSpPr>
        <p:spPr>
          <a:xfrm>
            <a:off x="9325935" y="0"/>
            <a:ext cx="4445497" cy="4445497"/>
          </a:xfrm>
          <a:custGeom>
            <a:avLst/>
            <a:gdLst/>
            <a:ahLst/>
            <a:cxnLst/>
            <a:rect l="l" t="t" r="r" b="b"/>
            <a:pathLst>
              <a:path w="4445497" h="4445497">
                <a:moveTo>
                  <a:pt x="0" y="0"/>
                </a:moveTo>
                <a:lnTo>
                  <a:pt x="4445498" y="0"/>
                </a:lnTo>
                <a:lnTo>
                  <a:pt x="4445498" y="4445497"/>
                </a:lnTo>
                <a:lnTo>
                  <a:pt x="0" y="4445497"/>
                </a:lnTo>
                <a:lnTo>
                  <a:pt x="0" y="0"/>
                </a:lnTo>
                <a:close/>
              </a:path>
            </a:pathLst>
          </a:custGeom>
          <a:blipFill>
            <a:blip r:embed="rId3"/>
            <a:stretch>
              <a:fillRect/>
            </a:stretch>
          </a:blipFill>
        </p:spPr>
        <p:txBody>
          <a:bodyPr/>
          <a:lstStyle/>
          <a:p>
            <a:endParaRPr lang="en-US"/>
          </a:p>
        </p:txBody>
      </p:sp>
      <p:sp>
        <p:nvSpPr>
          <p:cNvPr id="4" name="Freeform 4"/>
          <p:cNvSpPr/>
          <p:nvPr/>
        </p:nvSpPr>
        <p:spPr>
          <a:xfrm rot="5400000">
            <a:off x="13137193" y="1699092"/>
            <a:ext cx="5578652" cy="2839983"/>
          </a:xfrm>
          <a:custGeom>
            <a:avLst/>
            <a:gdLst/>
            <a:ahLst/>
            <a:cxnLst/>
            <a:rect l="l" t="t" r="r" b="b"/>
            <a:pathLst>
              <a:path w="5578652" h="2839983">
                <a:moveTo>
                  <a:pt x="0" y="0"/>
                </a:moveTo>
                <a:lnTo>
                  <a:pt x="5578651" y="0"/>
                </a:lnTo>
                <a:lnTo>
                  <a:pt x="5578651" y="2839983"/>
                </a:lnTo>
                <a:lnTo>
                  <a:pt x="0" y="2839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997316" y="6588499"/>
            <a:ext cx="2223723" cy="3698501"/>
          </a:xfrm>
          <a:custGeom>
            <a:avLst/>
            <a:gdLst/>
            <a:ahLst/>
            <a:cxnLst/>
            <a:rect l="l" t="t" r="r" b="b"/>
            <a:pathLst>
              <a:path w="2223723" h="3698501">
                <a:moveTo>
                  <a:pt x="0" y="0"/>
                </a:moveTo>
                <a:lnTo>
                  <a:pt x="2223724" y="0"/>
                </a:lnTo>
                <a:lnTo>
                  <a:pt x="2223724" y="3698501"/>
                </a:lnTo>
                <a:lnTo>
                  <a:pt x="0" y="3698501"/>
                </a:lnTo>
                <a:lnTo>
                  <a:pt x="0" y="0"/>
                </a:lnTo>
                <a:close/>
              </a:path>
            </a:pathLst>
          </a:custGeom>
          <a:blipFill>
            <a:blip r:embed="rId6"/>
            <a:stretch>
              <a:fillRect/>
            </a:stretch>
          </a:blipFill>
        </p:spPr>
        <p:txBody>
          <a:bodyPr/>
          <a:lstStyle/>
          <a:p>
            <a:endParaRPr lang="en-US"/>
          </a:p>
        </p:txBody>
      </p:sp>
      <p:sp>
        <p:nvSpPr>
          <p:cNvPr id="6" name="Freeform 6"/>
          <p:cNvSpPr/>
          <p:nvPr/>
        </p:nvSpPr>
        <p:spPr>
          <a:xfrm>
            <a:off x="7286152" y="7975490"/>
            <a:ext cx="1706811" cy="1896457"/>
          </a:xfrm>
          <a:custGeom>
            <a:avLst/>
            <a:gdLst/>
            <a:ahLst/>
            <a:cxnLst/>
            <a:rect l="l" t="t" r="r" b="b"/>
            <a:pathLst>
              <a:path w="1706811" h="1896457">
                <a:moveTo>
                  <a:pt x="0" y="0"/>
                </a:moveTo>
                <a:lnTo>
                  <a:pt x="1706811" y="0"/>
                </a:lnTo>
                <a:lnTo>
                  <a:pt x="1706811" y="1896457"/>
                </a:lnTo>
                <a:lnTo>
                  <a:pt x="0" y="18964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0" y="244033"/>
            <a:ext cx="4557987" cy="4286760"/>
          </a:xfrm>
          <a:prstGeom prst="rect">
            <a:avLst/>
          </a:prstGeom>
        </p:spPr>
        <p:txBody>
          <a:bodyPr lIns="0" tIns="0" rIns="0" bIns="0" rtlCol="0" anchor="t">
            <a:spAutoFit/>
          </a:bodyPr>
          <a:lstStyle/>
          <a:p>
            <a:pPr algn="l">
              <a:lnSpc>
                <a:spcPts val="5729"/>
              </a:lnSpc>
            </a:pPr>
            <a:endParaRPr/>
          </a:p>
          <a:p>
            <a:pPr marL="883534" lvl="1" indent="-441767" algn="l">
              <a:lnSpc>
                <a:spcPts val="5729"/>
              </a:lnSpc>
              <a:buFont typeface="Arial"/>
              <a:buChar char="•"/>
            </a:pPr>
            <a:r>
              <a:rPr lang="en-US" sz="4092">
                <a:solidFill>
                  <a:srgbClr val="2B4B82"/>
                </a:solidFill>
                <a:latin typeface="Josefin Sans"/>
                <a:ea typeface="Josefin Sans"/>
                <a:cs typeface="Josefin Sans"/>
                <a:sym typeface="Josefin Sans"/>
              </a:rPr>
              <a:t>Xử lý ghi xuất sắc: Thiết kế đặc biệt cho khối lượng ghi lớn</a:t>
            </a:r>
          </a:p>
        </p:txBody>
      </p:sp>
      <p:sp>
        <p:nvSpPr>
          <p:cNvPr id="8" name="TextBox 8"/>
          <p:cNvSpPr txBox="1"/>
          <p:nvPr/>
        </p:nvSpPr>
        <p:spPr>
          <a:xfrm>
            <a:off x="8992963" y="4238118"/>
            <a:ext cx="4572073" cy="5020182"/>
          </a:xfrm>
          <a:prstGeom prst="rect">
            <a:avLst/>
          </a:prstGeom>
        </p:spPr>
        <p:txBody>
          <a:bodyPr lIns="0" tIns="0" rIns="0" bIns="0" rtlCol="0" anchor="t">
            <a:spAutoFit/>
          </a:bodyPr>
          <a:lstStyle/>
          <a:p>
            <a:pPr algn="l">
              <a:lnSpc>
                <a:spcPts val="5747"/>
              </a:lnSpc>
            </a:pPr>
            <a:endParaRPr/>
          </a:p>
          <a:p>
            <a:pPr marL="886394" lvl="1" indent="-443197" algn="l">
              <a:lnSpc>
                <a:spcPts val="5747"/>
              </a:lnSpc>
              <a:buFont typeface="Arial"/>
              <a:buChar char="•"/>
            </a:pPr>
            <a:r>
              <a:rPr lang="en-US" sz="4105">
                <a:solidFill>
                  <a:srgbClr val="2B4B82"/>
                </a:solidFill>
                <a:latin typeface="Josefin Sans"/>
                <a:ea typeface="Josefin Sans"/>
                <a:cs typeface="Josefin Sans"/>
                <a:sym typeface="Josefin Sans"/>
              </a:rPr>
              <a:t>Tối ưu cho phân tích: Hiệu quả trong các thao tác tính toán trên toàn bộ cột</a:t>
            </a:r>
          </a:p>
        </p:txBody>
      </p:sp>
      <p:sp>
        <p:nvSpPr>
          <p:cNvPr id="9" name="TextBox 9"/>
          <p:cNvSpPr txBox="1"/>
          <p:nvPr/>
        </p:nvSpPr>
        <p:spPr>
          <a:xfrm>
            <a:off x="4451041" y="1898559"/>
            <a:ext cx="4692959" cy="5169218"/>
          </a:xfrm>
          <a:prstGeom prst="rect">
            <a:avLst/>
          </a:prstGeom>
        </p:spPr>
        <p:txBody>
          <a:bodyPr lIns="0" tIns="0" rIns="0" bIns="0" rtlCol="0" anchor="t">
            <a:spAutoFit/>
          </a:bodyPr>
          <a:lstStyle/>
          <a:p>
            <a:pPr algn="l">
              <a:lnSpc>
                <a:spcPts val="5910"/>
              </a:lnSpc>
            </a:pPr>
            <a:endParaRPr/>
          </a:p>
          <a:p>
            <a:pPr marL="911455" lvl="1" indent="-455728" algn="l">
              <a:lnSpc>
                <a:spcPts val="5910"/>
              </a:lnSpc>
              <a:buFont typeface="Arial"/>
              <a:buChar char="•"/>
            </a:pPr>
            <a:r>
              <a:rPr lang="en-US" sz="4221">
                <a:solidFill>
                  <a:srgbClr val="2B4B82"/>
                </a:solidFill>
                <a:latin typeface="Josefin Sans"/>
                <a:ea typeface="Josefin Sans"/>
                <a:cs typeface="Josefin Sans"/>
                <a:sym typeface="Josefin Sans"/>
              </a:rPr>
              <a:t>Xử lý dữ liệu thưa thớt hiệu quả: Tiết kiệm không gian lưu trữ cho dữ liệu sparse</a:t>
            </a:r>
          </a:p>
        </p:txBody>
      </p:sp>
      <p:sp>
        <p:nvSpPr>
          <p:cNvPr id="10" name="TextBox 10"/>
          <p:cNvSpPr txBox="1"/>
          <p:nvPr/>
        </p:nvSpPr>
        <p:spPr>
          <a:xfrm>
            <a:off x="13565037" y="5578255"/>
            <a:ext cx="4722963" cy="4708745"/>
          </a:xfrm>
          <a:prstGeom prst="rect">
            <a:avLst/>
          </a:prstGeom>
        </p:spPr>
        <p:txBody>
          <a:bodyPr lIns="0" tIns="0" rIns="0" bIns="0" rtlCol="0" anchor="t">
            <a:spAutoFit/>
          </a:bodyPr>
          <a:lstStyle/>
          <a:p>
            <a:pPr algn="l">
              <a:lnSpc>
                <a:spcPts val="5385"/>
              </a:lnSpc>
            </a:pPr>
            <a:endParaRPr/>
          </a:p>
          <a:p>
            <a:pPr marL="830450" lvl="1" indent="-415225" algn="l">
              <a:lnSpc>
                <a:spcPts val="5385"/>
              </a:lnSpc>
              <a:buFont typeface="Arial"/>
              <a:buChar char="•"/>
            </a:pPr>
            <a:r>
              <a:rPr lang="en-US" sz="3846">
                <a:solidFill>
                  <a:srgbClr val="2B4B82"/>
                </a:solidFill>
                <a:latin typeface="Josefin Sans"/>
                <a:ea typeface="Josefin Sans"/>
                <a:cs typeface="Josefin Sans"/>
                <a:sym typeface="Josefin Sans"/>
              </a:rPr>
              <a:t>Phân vùng dữ liệu thông minh: Cho phép phân phối dữ liệu chiều ngang và chiều dọc</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64D6D"/>
        </a:solidFill>
        <a:effectLst/>
      </p:bgPr>
    </p:bg>
    <p:spTree>
      <p:nvGrpSpPr>
        <p:cNvPr id="1" name=""/>
        <p:cNvGrpSpPr/>
        <p:nvPr/>
      </p:nvGrpSpPr>
      <p:grpSpPr>
        <a:xfrm>
          <a:off x="0" y="0"/>
          <a:ext cx="0" cy="0"/>
          <a:chOff x="0" y="0"/>
          <a:chExt cx="0" cy="0"/>
        </a:xfrm>
      </p:grpSpPr>
      <p:sp>
        <p:nvSpPr>
          <p:cNvPr id="2" name="Freeform 2"/>
          <p:cNvSpPr/>
          <p:nvPr/>
        </p:nvSpPr>
        <p:spPr>
          <a:xfrm>
            <a:off x="16230600" y="861657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742149" y="1161523"/>
            <a:ext cx="6078240" cy="4862592"/>
          </a:xfrm>
          <a:custGeom>
            <a:avLst/>
            <a:gdLst/>
            <a:ahLst/>
            <a:cxnLst/>
            <a:rect l="l" t="t" r="r" b="b"/>
            <a:pathLst>
              <a:path w="6078240" h="4862592">
                <a:moveTo>
                  <a:pt x="0" y="0"/>
                </a:moveTo>
                <a:lnTo>
                  <a:pt x="6078240" y="0"/>
                </a:lnTo>
                <a:lnTo>
                  <a:pt x="6078240" y="4862592"/>
                </a:lnTo>
                <a:lnTo>
                  <a:pt x="0" y="4862592"/>
                </a:lnTo>
                <a:lnTo>
                  <a:pt x="0" y="0"/>
                </a:lnTo>
                <a:close/>
              </a:path>
            </a:pathLst>
          </a:custGeom>
          <a:blipFill>
            <a:blip r:embed="rId4"/>
            <a:stretch>
              <a:fillRect/>
            </a:stretch>
          </a:blipFill>
        </p:spPr>
        <p:txBody>
          <a:bodyPr/>
          <a:lstStyle/>
          <a:p>
            <a:endParaRPr lang="en-US"/>
          </a:p>
        </p:txBody>
      </p:sp>
      <p:sp>
        <p:nvSpPr>
          <p:cNvPr id="4" name="Freeform 4"/>
          <p:cNvSpPr/>
          <p:nvPr/>
        </p:nvSpPr>
        <p:spPr>
          <a:xfrm>
            <a:off x="7805715" y="5836803"/>
            <a:ext cx="6202366" cy="4450197"/>
          </a:xfrm>
          <a:custGeom>
            <a:avLst/>
            <a:gdLst/>
            <a:ahLst/>
            <a:cxnLst/>
            <a:rect l="l" t="t" r="r" b="b"/>
            <a:pathLst>
              <a:path w="6202366" h="4450197">
                <a:moveTo>
                  <a:pt x="0" y="0"/>
                </a:moveTo>
                <a:lnTo>
                  <a:pt x="6202366" y="0"/>
                </a:lnTo>
                <a:lnTo>
                  <a:pt x="6202366" y="4450197"/>
                </a:lnTo>
                <a:lnTo>
                  <a:pt x="0" y="4450197"/>
                </a:lnTo>
                <a:lnTo>
                  <a:pt x="0" y="0"/>
                </a:lnTo>
                <a:close/>
              </a:path>
            </a:pathLst>
          </a:custGeom>
          <a:blipFill>
            <a:blip r:embed="rId5"/>
            <a:stretch>
              <a:fillRect/>
            </a:stretch>
          </a:blipFill>
        </p:spPr>
        <p:txBody>
          <a:bodyPr/>
          <a:lstStyle/>
          <a:p>
            <a:endParaRPr lang="en-US"/>
          </a:p>
        </p:txBody>
      </p:sp>
      <p:grpSp>
        <p:nvGrpSpPr>
          <p:cNvPr id="5" name="Group 5"/>
          <p:cNvGrpSpPr/>
          <p:nvPr/>
        </p:nvGrpSpPr>
        <p:grpSpPr>
          <a:xfrm>
            <a:off x="217454" y="145812"/>
            <a:ext cx="14563815" cy="2031422"/>
            <a:chOff x="0" y="0"/>
            <a:chExt cx="19418420" cy="2708563"/>
          </a:xfrm>
        </p:grpSpPr>
        <p:sp>
          <p:nvSpPr>
            <p:cNvPr id="6" name="TextBox 6"/>
            <p:cNvSpPr txBox="1"/>
            <p:nvPr/>
          </p:nvSpPr>
          <p:spPr>
            <a:xfrm>
              <a:off x="0" y="0"/>
              <a:ext cx="19418420" cy="1567333"/>
            </a:xfrm>
            <a:prstGeom prst="rect">
              <a:avLst/>
            </a:prstGeom>
          </p:spPr>
          <p:txBody>
            <a:bodyPr lIns="0" tIns="0" rIns="0" bIns="0" rtlCol="0" anchor="t">
              <a:spAutoFit/>
            </a:bodyPr>
            <a:lstStyle/>
            <a:p>
              <a:pPr algn="l">
                <a:lnSpc>
                  <a:spcPts val="9292"/>
                </a:lnSpc>
              </a:pPr>
              <a:r>
                <a:rPr lang="en-US" sz="7743" b="1">
                  <a:solidFill>
                    <a:srgbClr val="94DDDE"/>
                  </a:solidFill>
                  <a:latin typeface="Josefin Sans Bold"/>
                  <a:ea typeface="Josefin Sans Bold"/>
                  <a:cs typeface="Josefin Sans Bold"/>
                  <a:sym typeface="Josefin Sans Bold"/>
                </a:rPr>
                <a:t>Trường hợp sử dụng lý tưởng:</a:t>
              </a:r>
            </a:p>
          </p:txBody>
        </p:sp>
        <p:sp>
          <p:nvSpPr>
            <p:cNvPr id="7" name="TextBox 7"/>
            <p:cNvSpPr txBox="1"/>
            <p:nvPr/>
          </p:nvSpPr>
          <p:spPr>
            <a:xfrm>
              <a:off x="0" y="1951653"/>
              <a:ext cx="15068309" cy="795325"/>
            </a:xfrm>
            <a:prstGeom prst="rect">
              <a:avLst/>
            </a:prstGeom>
          </p:spPr>
          <p:txBody>
            <a:bodyPr lIns="0" tIns="0" rIns="0" bIns="0" rtlCol="0" anchor="t">
              <a:spAutoFit/>
            </a:bodyPr>
            <a:lstStyle/>
            <a:p>
              <a:pPr algn="l">
                <a:lnSpc>
                  <a:spcPts val="5157"/>
                </a:lnSpc>
              </a:pPr>
              <a:endParaRPr/>
            </a:p>
          </p:txBody>
        </p:sp>
      </p:grpSp>
      <p:sp>
        <p:nvSpPr>
          <p:cNvPr id="8" name="TextBox 8"/>
          <p:cNvSpPr txBox="1"/>
          <p:nvPr/>
        </p:nvSpPr>
        <p:spPr>
          <a:xfrm>
            <a:off x="217454" y="1417232"/>
            <a:ext cx="8203439" cy="6381514"/>
          </a:xfrm>
          <a:prstGeom prst="rect">
            <a:avLst/>
          </a:prstGeom>
        </p:spPr>
        <p:txBody>
          <a:bodyPr lIns="0" tIns="0" rIns="0" bIns="0" rtlCol="0" anchor="t">
            <a:spAutoFit/>
          </a:bodyPr>
          <a:lstStyle/>
          <a:p>
            <a:pPr marL="781962" lvl="1" indent="-390981" algn="l">
              <a:lnSpc>
                <a:spcPts val="5070"/>
              </a:lnSpc>
              <a:buFont typeface="Arial"/>
              <a:buChar char="•"/>
            </a:pPr>
            <a:r>
              <a:rPr lang="en-US" sz="3621" b="1">
                <a:solidFill>
                  <a:srgbClr val="94DDDE"/>
                </a:solidFill>
                <a:latin typeface="Josefin Sans Bold"/>
                <a:ea typeface="Josefin Sans Bold"/>
                <a:cs typeface="Josefin Sans Bold"/>
                <a:sym typeface="Josefin Sans Bold"/>
              </a:rPr>
              <a:t>Hệ thống phân tích dữ liệu lớn (Big Data analytics)</a:t>
            </a:r>
          </a:p>
          <a:p>
            <a:pPr marL="781962" lvl="1" indent="-390981" algn="l">
              <a:lnSpc>
                <a:spcPts val="5070"/>
              </a:lnSpc>
              <a:buFont typeface="Arial"/>
              <a:buChar char="•"/>
            </a:pPr>
            <a:r>
              <a:rPr lang="en-US" sz="3621" b="1">
                <a:solidFill>
                  <a:srgbClr val="94DDDE"/>
                </a:solidFill>
                <a:latin typeface="Josefin Sans Bold"/>
                <a:ea typeface="Josefin Sans Bold"/>
                <a:cs typeface="Josefin Sans Bold"/>
                <a:sym typeface="Josefin Sans Bold"/>
              </a:rPr>
              <a:t>Hệ thống quản lý nhật ký (log management)</a:t>
            </a:r>
          </a:p>
          <a:p>
            <a:pPr marL="781962" lvl="1" indent="-390981" algn="l">
              <a:lnSpc>
                <a:spcPts val="5070"/>
              </a:lnSpc>
              <a:buFont typeface="Arial"/>
              <a:buChar char="•"/>
            </a:pPr>
            <a:r>
              <a:rPr lang="en-US" sz="3621" b="1">
                <a:solidFill>
                  <a:srgbClr val="94DDDE"/>
                </a:solidFill>
                <a:latin typeface="Josefin Sans Bold"/>
                <a:ea typeface="Josefin Sans Bold"/>
                <a:cs typeface="Josefin Sans Bold"/>
                <a:sym typeface="Josefin Sans Bold"/>
              </a:rPr>
              <a:t>Lưu trữ dữ liệu cảm biến IoT</a:t>
            </a:r>
          </a:p>
          <a:p>
            <a:pPr marL="781962" lvl="1" indent="-390981" algn="l">
              <a:lnSpc>
                <a:spcPts val="5070"/>
              </a:lnSpc>
              <a:buFont typeface="Arial"/>
              <a:buChar char="•"/>
            </a:pPr>
            <a:r>
              <a:rPr lang="en-US" sz="3621" b="1">
                <a:solidFill>
                  <a:srgbClr val="94DDDE"/>
                </a:solidFill>
                <a:latin typeface="Josefin Sans Bold"/>
                <a:ea typeface="Josefin Sans Bold"/>
                <a:cs typeface="Josefin Sans Bold"/>
                <a:sym typeface="Josefin Sans Bold"/>
              </a:rPr>
              <a:t>Hệ thống khuyến nghị và phân tích xu hướng</a:t>
            </a:r>
          </a:p>
          <a:p>
            <a:pPr marL="781962" lvl="1" indent="-390981" algn="l">
              <a:lnSpc>
                <a:spcPts val="5070"/>
              </a:lnSpc>
              <a:buFont typeface="Arial"/>
              <a:buChar char="•"/>
            </a:pPr>
            <a:r>
              <a:rPr lang="en-US" sz="3621" b="1">
                <a:solidFill>
                  <a:srgbClr val="94DDDE"/>
                </a:solidFill>
                <a:latin typeface="Josefin Sans Bold"/>
                <a:ea typeface="Josefin Sans Bold"/>
                <a:cs typeface="Josefin Sans Bold"/>
                <a:sym typeface="Josefin Sans Bold"/>
              </a:rPr>
              <a:t>Dữ liệu chuỗi thời gian (time-series data)</a:t>
            </a:r>
          </a:p>
          <a:p>
            <a:pPr algn="l">
              <a:lnSpc>
                <a:spcPts val="5070"/>
              </a:lnSpc>
            </a:pPr>
            <a:endParaRPr lang="en-US" sz="3621" b="1">
              <a:solidFill>
                <a:srgbClr val="94DDDE"/>
              </a:solidFill>
              <a:latin typeface="Josefin Sans Bold"/>
              <a:ea typeface="Josefin Sans Bold"/>
              <a:cs typeface="Josefin Sans Bold"/>
              <a:sym typeface="Josefin Sans 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543050" y="-1543050"/>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64D6D"/>
            </a:solidFill>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2700000">
            <a:off x="14955200" y="6341493"/>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64D6D"/>
            </a:solidFill>
          </p:spPr>
          <p:txBody>
            <a:bodyPr/>
            <a:lstStyle/>
            <a:p>
              <a:endParaRPr lang="en-US"/>
            </a:p>
          </p:txBody>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rot="2700000">
            <a:off x="13479878" y="7161756"/>
            <a:ext cx="1672339" cy="1763549"/>
            <a:chOff x="0" y="0"/>
            <a:chExt cx="440451" cy="464474"/>
          </a:xfrm>
        </p:grpSpPr>
        <p:sp>
          <p:nvSpPr>
            <p:cNvPr id="9" name="Freeform 9"/>
            <p:cNvSpPr/>
            <p:nvPr/>
          </p:nvSpPr>
          <p:spPr>
            <a:xfrm>
              <a:off x="0" y="0"/>
              <a:ext cx="440451" cy="464474"/>
            </a:xfrm>
            <a:custGeom>
              <a:avLst/>
              <a:gdLst/>
              <a:ahLst/>
              <a:cxnLst/>
              <a:rect l="l" t="t" r="r" b="b"/>
              <a:pathLst>
                <a:path w="440451" h="464474">
                  <a:moveTo>
                    <a:pt x="0" y="0"/>
                  </a:moveTo>
                  <a:lnTo>
                    <a:pt x="440451" y="0"/>
                  </a:lnTo>
                  <a:lnTo>
                    <a:pt x="440451" y="464474"/>
                  </a:lnTo>
                  <a:lnTo>
                    <a:pt x="0" y="464474"/>
                  </a:lnTo>
                  <a:close/>
                </a:path>
              </a:pathLst>
            </a:custGeom>
            <a:solidFill>
              <a:srgbClr val="94DDDE"/>
            </a:solidFill>
          </p:spPr>
          <p:txBody>
            <a:bodyPr/>
            <a:lstStyle/>
            <a:p>
              <a:endParaRPr lang="en-US"/>
            </a:p>
          </p:txBody>
        </p:sp>
        <p:sp>
          <p:nvSpPr>
            <p:cNvPr id="10" name="TextBox 10"/>
            <p:cNvSpPr txBox="1"/>
            <p:nvPr/>
          </p:nvSpPr>
          <p:spPr>
            <a:xfrm>
              <a:off x="0" y="-66675"/>
              <a:ext cx="440451" cy="531149"/>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rot="2700000">
            <a:off x="14447311" y="4820566"/>
            <a:ext cx="1672339" cy="1763549"/>
            <a:chOff x="0" y="0"/>
            <a:chExt cx="440451" cy="464474"/>
          </a:xfrm>
        </p:grpSpPr>
        <p:sp>
          <p:nvSpPr>
            <p:cNvPr id="12" name="Freeform 12"/>
            <p:cNvSpPr/>
            <p:nvPr/>
          </p:nvSpPr>
          <p:spPr>
            <a:xfrm>
              <a:off x="0" y="0"/>
              <a:ext cx="440451" cy="464474"/>
            </a:xfrm>
            <a:custGeom>
              <a:avLst/>
              <a:gdLst/>
              <a:ahLst/>
              <a:cxnLst/>
              <a:rect l="l" t="t" r="r" b="b"/>
              <a:pathLst>
                <a:path w="440451" h="464474">
                  <a:moveTo>
                    <a:pt x="0" y="0"/>
                  </a:moveTo>
                  <a:lnTo>
                    <a:pt x="440451" y="0"/>
                  </a:lnTo>
                  <a:lnTo>
                    <a:pt x="440451" y="464474"/>
                  </a:lnTo>
                  <a:lnTo>
                    <a:pt x="0" y="464474"/>
                  </a:lnTo>
                  <a:close/>
                </a:path>
              </a:pathLst>
            </a:custGeom>
            <a:solidFill>
              <a:srgbClr val="94DDDE"/>
            </a:solidFill>
          </p:spPr>
          <p:txBody>
            <a:bodyPr/>
            <a:lstStyle/>
            <a:p>
              <a:endParaRPr lang="en-US"/>
            </a:p>
          </p:txBody>
        </p:sp>
        <p:sp>
          <p:nvSpPr>
            <p:cNvPr id="13" name="TextBox 13"/>
            <p:cNvSpPr txBox="1"/>
            <p:nvPr/>
          </p:nvSpPr>
          <p:spPr>
            <a:xfrm>
              <a:off x="0" y="-66675"/>
              <a:ext cx="440451" cy="531149"/>
            </a:xfrm>
            <a:prstGeom prst="rect">
              <a:avLst/>
            </a:prstGeom>
          </p:spPr>
          <p:txBody>
            <a:bodyPr lIns="50800" tIns="50800" rIns="50800" bIns="50800" rtlCol="0" anchor="ctr"/>
            <a:lstStyle/>
            <a:p>
              <a:pPr algn="ctr">
                <a:lnSpc>
                  <a:spcPts val="3359"/>
                </a:lnSpc>
              </a:pPr>
              <a:endParaRPr/>
            </a:p>
          </p:txBody>
        </p:sp>
      </p:grpSp>
      <p:pic>
        <p:nvPicPr>
          <p:cNvPr id="14" name="Picture 14"/>
          <p:cNvPicPr>
            <a:picLocks noChangeAspect="1"/>
          </p:cNvPicPr>
          <p:nvPr/>
        </p:nvPicPr>
        <p:blipFill>
          <a:blip r:embed="rId2"/>
          <a:srcRect/>
          <a:stretch>
            <a:fillRect/>
          </a:stretch>
        </p:blipFill>
        <p:spPr>
          <a:xfrm>
            <a:off x="0" y="4089008"/>
            <a:ext cx="6197992" cy="6197992"/>
          </a:xfrm>
          <a:prstGeom prst="rect">
            <a:avLst/>
          </a:prstGeom>
        </p:spPr>
      </p:pic>
      <p:sp>
        <p:nvSpPr>
          <p:cNvPr id="15" name="TextBox 15"/>
          <p:cNvSpPr txBox="1"/>
          <p:nvPr/>
        </p:nvSpPr>
        <p:spPr>
          <a:xfrm>
            <a:off x="804745" y="1944077"/>
            <a:ext cx="16893328" cy="1988684"/>
          </a:xfrm>
          <a:prstGeom prst="rect">
            <a:avLst/>
          </a:prstGeom>
        </p:spPr>
        <p:txBody>
          <a:bodyPr lIns="0" tIns="0" rIns="0" bIns="0" rtlCol="0" anchor="t">
            <a:spAutoFit/>
          </a:bodyPr>
          <a:lstStyle/>
          <a:p>
            <a:pPr algn="l">
              <a:lnSpc>
                <a:spcPts val="16207"/>
              </a:lnSpc>
            </a:pPr>
            <a:r>
              <a:rPr lang="en-US" sz="11577" b="1">
                <a:solidFill>
                  <a:srgbClr val="2B4B82"/>
                </a:solidFill>
                <a:latin typeface="Josefin Sans Bold"/>
                <a:ea typeface="Josefin Sans Bold"/>
                <a:cs typeface="Josefin Sans Bold"/>
                <a:sym typeface="Josefin Sans Bold"/>
              </a:rPr>
              <a:t>Các triển khai phổ biến:</a:t>
            </a:r>
          </a:p>
        </p:txBody>
      </p:sp>
      <p:grpSp>
        <p:nvGrpSpPr>
          <p:cNvPr id="16" name="Group 16"/>
          <p:cNvGrpSpPr/>
          <p:nvPr/>
        </p:nvGrpSpPr>
        <p:grpSpPr>
          <a:xfrm rot="2700000">
            <a:off x="14121342" y="-2084008"/>
            <a:ext cx="2173996" cy="3086100"/>
            <a:chOff x="0" y="0"/>
            <a:chExt cx="572575" cy="812800"/>
          </a:xfrm>
        </p:grpSpPr>
        <p:sp>
          <p:nvSpPr>
            <p:cNvPr id="17" name="Freeform 17"/>
            <p:cNvSpPr/>
            <p:nvPr/>
          </p:nvSpPr>
          <p:spPr>
            <a:xfrm>
              <a:off x="0" y="0"/>
              <a:ext cx="572575" cy="812800"/>
            </a:xfrm>
            <a:custGeom>
              <a:avLst/>
              <a:gdLst/>
              <a:ahLst/>
              <a:cxnLst/>
              <a:rect l="l" t="t" r="r" b="b"/>
              <a:pathLst>
                <a:path w="572575" h="812800">
                  <a:moveTo>
                    <a:pt x="0" y="0"/>
                  </a:moveTo>
                  <a:lnTo>
                    <a:pt x="572575" y="0"/>
                  </a:lnTo>
                  <a:lnTo>
                    <a:pt x="572575" y="812800"/>
                  </a:lnTo>
                  <a:lnTo>
                    <a:pt x="0" y="812800"/>
                  </a:lnTo>
                  <a:close/>
                </a:path>
              </a:pathLst>
            </a:custGeom>
            <a:solidFill>
              <a:srgbClr val="064D6D"/>
            </a:solidFill>
          </p:spPr>
          <p:txBody>
            <a:bodyPr/>
            <a:lstStyle/>
            <a:p>
              <a:endParaRPr lang="en-US"/>
            </a:p>
          </p:txBody>
        </p:sp>
        <p:sp>
          <p:nvSpPr>
            <p:cNvPr id="18" name="TextBox 18"/>
            <p:cNvSpPr txBox="1"/>
            <p:nvPr/>
          </p:nvSpPr>
          <p:spPr>
            <a:xfrm>
              <a:off x="0" y="-66675"/>
              <a:ext cx="572575" cy="879475"/>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rot="2700000">
            <a:off x="15525015" y="-2084008"/>
            <a:ext cx="3086100" cy="3086100"/>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64D6D"/>
            </a:solidFill>
          </p:spPr>
          <p:txBody>
            <a:bodyPr/>
            <a:lstStyle/>
            <a:p>
              <a:endParaRPr lang="en-US"/>
            </a:p>
          </p:txBody>
        </p:sp>
        <p:sp>
          <p:nvSpPr>
            <p:cNvPr id="21" name="TextBox 21"/>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467012" y="225734"/>
            <a:ext cx="6318804" cy="4241497"/>
          </a:xfrm>
          <a:custGeom>
            <a:avLst/>
            <a:gdLst/>
            <a:ahLst/>
            <a:cxnLst/>
            <a:rect l="l" t="t" r="r" b="b"/>
            <a:pathLst>
              <a:path w="6318804" h="4241497">
                <a:moveTo>
                  <a:pt x="0" y="0"/>
                </a:moveTo>
                <a:lnTo>
                  <a:pt x="6318804" y="0"/>
                </a:lnTo>
                <a:lnTo>
                  <a:pt x="6318804" y="4241497"/>
                </a:lnTo>
                <a:lnTo>
                  <a:pt x="0" y="4241497"/>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rot="2700000">
            <a:off x="-1543050" y="-1543050"/>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64D6D"/>
            </a:solidFill>
          </p:spPr>
          <p:txBody>
            <a:bodyPr/>
            <a:lstStyle/>
            <a:p>
              <a:endParaRPr lang="en-US"/>
            </a:p>
          </p:txBody>
        </p:sp>
        <p:sp>
          <p:nvSpPr>
            <p:cNvPr id="5" name="TextBox 5"/>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9566573" y="5692879"/>
            <a:ext cx="8343248" cy="3525430"/>
            <a:chOff x="0" y="0"/>
            <a:chExt cx="11124330" cy="4700573"/>
          </a:xfrm>
        </p:grpSpPr>
        <p:sp>
          <p:nvSpPr>
            <p:cNvPr id="7" name="TextBox 7"/>
            <p:cNvSpPr txBox="1"/>
            <p:nvPr/>
          </p:nvSpPr>
          <p:spPr>
            <a:xfrm>
              <a:off x="0" y="3021185"/>
              <a:ext cx="10964155" cy="1630748"/>
            </a:xfrm>
            <a:prstGeom prst="rect">
              <a:avLst/>
            </a:prstGeom>
          </p:spPr>
          <p:txBody>
            <a:bodyPr lIns="0" tIns="0" rIns="0" bIns="0" rtlCol="0" anchor="t">
              <a:spAutoFit/>
            </a:bodyPr>
            <a:lstStyle/>
            <a:p>
              <a:pPr marL="778659" lvl="1" indent="-389329" algn="l">
                <a:lnSpc>
                  <a:spcPts val="5049"/>
                </a:lnSpc>
                <a:buFont typeface="Arial"/>
                <a:buChar char="•"/>
              </a:pPr>
              <a:r>
                <a:rPr lang="en-US" sz="3606">
                  <a:solidFill>
                    <a:srgbClr val="2B4B82"/>
                  </a:solidFill>
                  <a:latin typeface="Josefin Sans"/>
                  <a:ea typeface="Josefin Sans"/>
                  <a:cs typeface="Josefin Sans"/>
                  <a:sym typeface="Josefin Sans"/>
                </a:rPr>
                <a:t>Dựa trên Hadoop, lý tưởng cho dữ liệu lớn</a:t>
              </a:r>
            </a:p>
          </p:txBody>
        </p:sp>
        <p:sp>
          <p:nvSpPr>
            <p:cNvPr id="8" name="TextBox 8"/>
            <p:cNvSpPr txBox="1"/>
            <p:nvPr/>
          </p:nvSpPr>
          <p:spPr>
            <a:xfrm>
              <a:off x="160175" y="-128689"/>
              <a:ext cx="10964155" cy="1359302"/>
            </a:xfrm>
            <a:prstGeom prst="rect">
              <a:avLst/>
            </a:prstGeom>
          </p:spPr>
          <p:txBody>
            <a:bodyPr lIns="0" tIns="0" rIns="0" bIns="0" rtlCol="0" anchor="t">
              <a:spAutoFit/>
            </a:bodyPr>
            <a:lstStyle/>
            <a:p>
              <a:pPr algn="l">
                <a:lnSpc>
                  <a:spcPts val="8579"/>
                </a:lnSpc>
              </a:pPr>
              <a:r>
                <a:rPr lang="en-US" sz="6127" b="1">
                  <a:solidFill>
                    <a:srgbClr val="2B4B82"/>
                  </a:solidFill>
                  <a:latin typeface="Josefin Sans Bold"/>
                  <a:ea typeface="Josefin Sans Bold"/>
                  <a:cs typeface="Josefin Sans Bold"/>
                  <a:sym typeface="Josefin Sans Bold"/>
                </a:rPr>
                <a:t>HBase</a:t>
              </a:r>
            </a:p>
          </p:txBody>
        </p:sp>
      </p:grpSp>
      <p:grpSp>
        <p:nvGrpSpPr>
          <p:cNvPr id="9" name="Group 9"/>
          <p:cNvGrpSpPr/>
          <p:nvPr/>
        </p:nvGrpSpPr>
        <p:grpSpPr>
          <a:xfrm rot="2700000">
            <a:off x="16744950" y="8743950"/>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64D6D"/>
            </a:solidFill>
          </p:spPr>
          <p:txBody>
            <a:bodyPr/>
            <a:lstStyle/>
            <a:p>
              <a:endParaRPr lang="en-US"/>
            </a:p>
          </p:txBody>
        </p:sp>
        <p:sp>
          <p:nvSpPr>
            <p:cNvPr id="11" name="TextBox 11"/>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sp>
        <p:nvSpPr>
          <p:cNvPr id="12" name="AutoShape 12"/>
          <p:cNvSpPr/>
          <p:nvPr/>
        </p:nvSpPr>
        <p:spPr>
          <a:xfrm flipV="1">
            <a:off x="22" y="4895770"/>
            <a:ext cx="2972138" cy="2962466"/>
          </a:xfrm>
          <a:prstGeom prst="line">
            <a:avLst/>
          </a:prstGeom>
          <a:ln w="38100" cap="flat">
            <a:solidFill>
              <a:srgbClr val="000000"/>
            </a:solidFill>
            <a:prstDash val="solid"/>
            <a:headEnd type="none" w="sm" len="sm"/>
            <a:tailEnd type="none" w="sm" len="sm"/>
          </a:ln>
        </p:spPr>
        <p:txBody>
          <a:bodyPr/>
          <a:lstStyle/>
          <a:p>
            <a:endParaRPr lang="en-US"/>
          </a:p>
        </p:txBody>
      </p:sp>
      <p:sp>
        <p:nvSpPr>
          <p:cNvPr id="13" name="AutoShape 13"/>
          <p:cNvSpPr/>
          <p:nvPr/>
        </p:nvSpPr>
        <p:spPr>
          <a:xfrm>
            <a:off x="2985608" y="4901642"/>
            <a:ext cx="12139449" cy="0"/>
          </a:xfrm>
          <a:prstGeom prst="line">
            <a:avLst/>
          </a:prstGeom>
          <a:ln w="38100" cap="flat">
            <a:solidFill>
              <a:srgbClr val="000000"/>
            </a:solidFill>
            <a:prstDash val="solid"/>
            <a:headEnd type="none" w="sm" len="sm"/>
            <a:tailEnd type="none" w="sm" len="sm"/>
          </a:ln>
        </p:spPr>
        <p:txBody>
          <a:bodyPr/>
          <a:lstStyle/>
          <a:p>
            <a:endParaRPr lang="en-US"/>
          </a:p>
        </p:txBody>
      </p:sp>
      <p:sp>
        <p:nvSpPr>
          <p:cNvPr id="14" name="Freeform 14"/>
          <p:cNvSpPr/>
          <p:nvPr/>
        </p:nvSpPr>
        <p:spPr>
          <a:xfrm>
            <a:off x="1176591" y="4895770"/>
            <a:ext cx="8743570" cy="5825403"/>
          </a:xfrm>
          <a:custGeom>
            <a:avLst/>
            <a:gdLst/>
            <a:ahLst/>
            <a:cxnLst/>
            <a:rect l="l" t="t" r="r" b="b"/>
            <a:pathLst>
              <a:path w="8743570" h="5825403">
                <a:moveTo>
                  <a:pt x="0" y="0"/>
                </a:moveTo>
                <a:lnTo>
                  <a:pt x="8743570" y="0"/>
                </a:lnTo>
                <a:lnTo>
                  <a:pt x="8743570" y="5825404"/>
                </a:lnTo>
                <a:lnTo>
                  <a:pt x="0" y="5825404"/>
                </a:lnTo>
                <a:lnTo>
                  <a:pt x="0" y="0"/>
                </a:lnTo>
                <a:close/>
              </a:path>
            </a:pathLst>
          </a:custGeom>
          <a:blipFill>
            <a:blip r:embed="rId3"/>
            <a:stretch>
              <a:fillRect/>
            </a:stretch>
          </a:blipFill>
        </p:spPr>
        <p:txBody>
          <a:bodyPr/>
          <a:lstStyle/>
          <a:p>
            <a:endParaRPr lang="en-US"/>
          </a:p>
        </p:txBody>
      </p:sp>
      <p:grpSp>
        <p:nvGrpSpPr>
          <p:cNvPr id="15" name="Group 15"/>
          <p:cNvGrpSpPr/>
          <p:nvPr/>
        </p:nvGrpSpPr>
        <p:grpSpPr>
          <a:xfrm>
            <a:off x="2182202" y="813590"/>
            <a:ext cx="8115300" cy="3429111"/>
            <a:chOff x="0" y="0"/>
            <a:chExt cx="10820400" cy="4572148"/>
          </a:xfrm>
        </p:grpSpPr>
        <p:sp>
          <p:nvSpPr>
            <p:cNvPr id="16" name="TextBox 16"/>
            <p:cNvSpPr txBox="1"/>
            <p:nvPr/>
          </p:nvSpPr>
          <p:spPr>
            <a:xfrm>
              <a:off x="0" y="2927296"/>
              <a:ext cx="10664601" cy="1597540"/>
            </a:xfrm>
            <a:prstGeom prst="rect">
              <a:avLst/>
            </a:prstGeom>
          </p:spPr>
          <p:txBody>
            <a:bodyPr lIns="0" tIns="0" rIns="0" bIns="0" rtlCol="0" anchor="t">
              <a:spAutoFit/>
            </a:bodyPr>
            <a:lstStyle/>
            <a:p>
              <a:pPr marL="757385" lvl="1" indent="-378692" algn="l">
                <a:lnSpc>
                  <a:spcPts val="4911"/>
                </a:lnSpc>
                <a:buFont typeface="Arial"/>
                <a:buChar char="•"/>
              </a:pPr>
              <a:r>
                <a:rPr lang="en-US" sz="3508">
                  <a:solidFill>
                    <a:srgbClr val="2B4B82"/>
                  </a:solidFill>
                  <a:latin typeface="Josefin Sans"/>
                  <a:ea typeface="Josefin Sans"/>
                  <a:cs typeface="Josefin Sans"/>
                  <a:sym typeface="Josefin Sans"/>
                </a:rPr>
                <a:t>Phân tán cao, không có điểm hỏng đơn lẻ (no single point of failure)</a:t>
              </a:r>
            </a:p>
          </p:txBody>
        </p:sp>
        <p:sp>
          <p:nvSpPr>
            <p:cNvPr id="17" name="TextBox 17"/>
            <p:cNvSpPr txBox="1"/>
            <p:nvPr/>
          </p:nvSpPr>
          <p:spPr>
            <a:xfrm>
              <a:off x="155799" y="-138081"/>
              <a:ext cx="10664601" cy="1335072"/>
            </a:xfrm>
            <a:prstGeom prst="rect">
              <a:avLst/>
            </a:prstGeom>
          </p:spPr>
          <p:txBody>
            <a:bodyPr lIns="0" tIns="0" rIns="0" bIns="0" rtlCol="0" anchor="t">
              <a:spAutoFit/>
            </a:bodyPr>
            <a:lstStyle/>
            <a:p>
              <a:pPr algn="l">
                <a:lnSpc>
                  <a:spcPts val="8344"/>
                </a:lnSpc>
              </a:pPr>
              <a:r>
                <a:rPr lang="en-US" sz="5960" b="1">
                  <a:solidFill>
                    <a:srgbClr val="2B4B82"/>
                  </a:solidFill>
                  <a:latin typeface="Josefin Sans Bold"/>
                  <a:ea typeface="Josefin Sans Bold"/>
                  <a:cs typeface="Josefin Sans Bold"/>
                  <a:sym typeface="Josefin Sans Bold"/>
                </a:rPr>
                <a:t>Apache Cassandra</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4184846">
            <a:off x="-849375" y="-3136506"/>
            <a:ext cx="3336929" cy="4773492"/>
            <a:chOff x="0" y="0"/>
            <a:chExt cx="878862" cy="1257216"/>
          </a:xfrm>
        </p:grpSpPr>
        <p:sp>
          <p:nvSpPr>
            <p:cNvPr id="3" name="Freeform 3"/>
            <p:cNvSpPr/>
            <p:nvPr/>
          </p:nvSpPr>
          <p:spPr>
            <a:xfrm>
              <a:off x="0" y="0"/>
              <a:ext cx="878862" cy="1257216"/>
            </a:xfrm>
            <a:custGeom>
              <a:avLst/>
              <a:gdLst/>
              <a:ahLst/>
              <a:cxnLst/>
              <a:rect l="l" t="t" r="r" b="b"/>
              <a:pathLst>
                <a:path w="878862" h="1257216">
                  <a:moveTo>
                    <a:pt x="0" y="0"/>
                  </a:moveTo>
                  <a:lnTo>
                    <a:pt x="878862" y="0"/>
                  </a:lnTo>
                  <a:lnTo>
                    <a:pt x="878862" y="1257216"/>
                  </a:lnTo>
                  <a:lnTo>
                    <a:pt x="0" y="1257216"/>
                  </a:lnTo>
                  <a:close/>
                </a:path>
              </a:pathLst>
            </a:custGeom>
            <a:solidFill>
              <a:srgbClr val="064D6D"/>
            </a:solidFill>
          </p:spPr>
          <p:txBody>
            <a:bodyPr/>
            <a:lstStyle/>
            <a:p>
              <a:endParaRPr lang="en-US"/>
            </a:p>
          </p:txBody>
        </p:sp>
        <p:sp>
          <p:nvSpPr>
            <p:cNvPr id="4" name="TextBox 4"/>
            <p:cNvSpPr txBox="1"/>
            <p:nvPr/>
          </p:nvSpPr>
          <p:spPr>
            <a:xfrm>
              <a:off x="0" y="-66675"/>
              <a:ext cx="878862" cy="1323891"/>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4660483">
            <a:off x="15596124" y="7517548"/>
            <a:ext cx="3086100" cy="3097501"/>
            <a:chOff x="0" y="0"/>
            <a:chExt cx="812800" cy="815803"/>
          </a:xfrm>
        </p:grpSpPr>
        <p:sp>
          <p:nvSpPr>
            <p:cNvPr id="6" name="Freeform 6"/>
            <p:cNvSpPr/>
            <p:nvPr/>
          </p:nvSpPr>
          <p:spPr>
            <a:xfrm>
              <a:off x="0" y="0"/>
              <a:ext cx="812800" cy="815803"/>
            </a:xfrm>
            <a:custGeom>
              <a:avLst/>
              <a:gdLst/>
              <a:ahLst/>
              <a:cxnLst/>
              <a:rect l="l" t="t" r="r" b="b"/>
              <a:pathLst>
                <a:path w="812800" h="815803">
                  <a:moveTo>
                    <a:pt x="0" y="0"/>
                  </a:moveTo>
                  <a:lnTo>
                    <a:pt x="812800" y="0"/>
                  </a:lnTo>
                  <a:lnTo>
                    <a:pt x="812800" y="815803"/>
                  </a:lnTo>
                  <a:lnTo>
                    <a:pt x="0" y="815803"/>
                  </a:lnTo>
                  <a:close/>
                </a:path>
              </a:pathLst>
            </a:custGeom>
            <a:solidFill>
              <a:srgbClr val="064D6D"/>
            </a:solidFill>
          </p:spPr>
          <p:txBody>
            <a:bodyPr/>
            <a:lstStyle/>
            <a:p>
              <a:endParaRPr lang="en-US"/>
            </a:p>
          </p:txBody>
        </p:sp>
        <p:sp>
          <p:nvSpPr>
            <p:cNvPr id="7" name="TextBox 7"/>
            <p:cNvSpPr txBox="1"/>
            <p:nvPr/>
          </p:nvSpPr>
          <p:spPr>
            <a:xfrm>
              <a:off x="0" y="-66675"/>
              <a:ext cx="812800" cy="882478"/>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rot="-619936">
            <a:off x="7253823" y="646099"/>
            <a:ext cx="10797570" cy="2491747"/>
          </a:xfrm>
          <a:custGeom>
            <a:avLst/>
            <a:gdLst/>
            <a:ahLst/>
            <a:cxnLst/>
            <a:rect l="l" t="t" r="r" b="b"/>
            <a:pathLst>
              <a:path w="10797570" h="2491747">
                <a:moveTo>
                  <a:pt x="0" y="0"/>
                </a:moveTo>
                <a:lnTo>
                  <a:pt x="10797570" y="0"/>
                </a:lnTo>
                <a:lnTo>
                  <a:pt x="10797570" y="2491747"/>
                </a:lnTo>
                <a:lnTo>
                  <a:pt x="0" y="2491747"/>
                </a:lnTo>
                <a:lnTo>
                  <a:pt x="0" y="0"/>
                </a:lnTo>
                <a:close/>
              </a:path>
            </a:pathLst>
          </a:custGeom>
          <a:blipFill>
            <a:blip r:embed="rId2"/>
            <a:stretch>
              <a:fillRect/>
            </a:stretch>
          </a:blipFill>
        </p:spPr>
        <p:txBody>
          <a:bodyPr/>
          <a:lstStyle/>
          <a:p>
            <a:endParaRPr lang="en-US"/>
          </a:p>
        </p:txBody>
      </p:sp>
      <p:sp>
        <p:nvSpPr>
          <p:cNvPr id="9" name="Freeform 9"/>
          <p:cNvSpPr/>
          <p:nvPr/>
        </p:nvSpPr>
        <p:spPr>
          <a:xfrm>
            <a:off x="1314104" y="6547959"/>
            <a:ext cx="3739041" cy="3739041"/>
          </a:xfrm>
          <a:custGeom>
            <a:avLst/>
            <a:gdLst/>
            <a:ahLst/>
            <a:cxnLst/>
            <a:rect l="l" t="t" r="r" b="b"/>
            <a:pathLst>
              <a:path w="3739041" h="3739041">
                <a:moveTo>
                  <a:pt x="0" y="0"/>
                </a:moveTo>
                <a:lnTo>
                  <a:pt x="3739041" y="0"/>
                </a:lnTo>
                <a:lnTo>
                  <a:pt x="3739041" y="3739041"/>
                </a:lnTo>
                <a:lnTo>
                  <a:pt x="0" y="3739041"/>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rot="-668648">
            <a:off x="621907" y="1333983"/>
            <a:ext cx="7117959" cy="3007686"/>
            <a:chOff x="0" y="0"/>
            <a:chExt cx="9490612" cy="4010248"/>
          </a:xfrm>
        </p:grpSpPr>
        <p:sp>
          <p:nvSpPr>
            <p:cNvPr id="11" name="TextBox 11"/>
            <p:cNvSpPr txBox="1"/>
            <p:nvPr/>
          </p:nvSpPr>
          <p:spPr>
            <a:xfrm>
              <a:off x="0" y="2567702"/>
              <a:ext cx="9353960" cy="1401048"/>
            </a:xfrm>
            <a:prstGeom prst="rect">
              <a:avLst/>
            </a:prstGeom>
          </p:spPr>
          <p:txBody>
            <a:bodyPr lIns="0" tIns="0" rIns="0" bIns="0" rtlCol="0" anchor="t">
              <a:spAutoFit/>
            </a:bodyPr>
            <a:lstStyle/>
            <a:p>
              <a:pPr marL="664305" lvl="1" indent="-332152" algn="l">
                <a:lnSpc>
                  <a:spcPts val="4307"/>
                </a:lnSpc>
                <a:buFont typeface="Arial"/>
                <a:buChar char="•"/>
              </a:pPr>
              <a:r>
                <a:rPr lang="en-US" sz="3076">
                  <a:solidFill>
                    <a:srgbClr val="2B4B82"/>
                  </a:solidFill>
                  <a:latin typeface="Josefin Sans"/>
                  <a:ea typeface="Josefin Sans"/>
                  <a:cs typeface="Josefin Sans"/>
                  <a:sym typeface="Josefin Sans"/>
                </a:rPr>
                <a:t>Tương thích với Cassandra nhưng tối ưu hóa hiệu suất</a:t>
              </a:r>
            </a:p>
          </p:txBody>
        </p:sp>
        <p:sp>
          <p:nvSpPr>
            <p:cNvPr id="12" name="TextBox 12"/>
            <p:cNvSpPr txBox="1"/>
            <p:nvPr/>
          </p:nvSpPr>
          <p:spPr>
            <a:xfrm>
              <a:off x="136652" y="-108925"/>
              <a:ext cx="9353960" cy="1158810"/>
            </a:xfrm>
            <a:prstGeom prst="rect">
              <a:avLst/>
            </a:prstGeom>
          </p:spPr>
          <p:txBody>
            <a:bodyPr lIns="0" tIns="0" rIns="0" bIns="0" rtlCol="0" anchor="t">
              <a:spAutoFit/>
            </a:bodyPr>
            <a:lstStyle/>
            <a:p>
              <a:pPr algn="l">
                <a:lnSpc>
                  <a:spcPts val="7319"/>
                </a:lnSpc>
              </a:pPr>
              <a:r>
                <a:rPr lang="en-US" sz="5228" b="1">
                  <a:solidFill>
                    <a:srgbClr val="2B4B82"/>
                  </a:solidFill>
                  <a:latin typeface="Josefin Sans Bold"/>
                  <a:ea typeface="Josefin Sans Bold"/>
                  <a:cs typeface="Josefin Sans Bold"/>
                  <a:sym typeface="Josefin Sans Bold"/>
                </a:rPr>
                <a:t>ScyllaDB</a:t>
              </a:r>
            </a:p>
          </p:txBody>
        </p:sp>
      </p:grpSp>
      <p:grpSp>
        <p:nvGrpSpPr>
          <p:cNvPr id="13" name="Group 13"/>
          <p:cNvGrpSpPr/>
          <p:nvPr/>
        </p:nvGrpSpPr>
        <p:grpSpPr>
          <a:xfrm>
            <a:off x="6117403" y="7030430"/>
            <a:ext cx="6535205" cy="2761444"/>
            <a:chOff x="0" y="0"/>
            <a:chExt cx="8713606" cy="3681925"/>
          </a:xfrm>
        </p:grpSpPr>
        <p:sp>
          <p:nvSpPr>
            <p:cNvPr id="14" name="TextBox 14"/>
            <p:cNvSpPr txBox="1"/>
            <p:nvPr/>
          </p:nvSpPr>
          <p:spPr>
            <a:xfrm>
              <a:off x="0" y="2361548"/>
              <a:ext cx="8588142" cy="1282277"/>
            </a:xfrm>
            <a:prstGeom prst="rect">
              <a:avLst/>
            </a:prstGeom>
          </p:spPr>
          <p:txBody>
            <a:bodyPr lIns="0" tIns="0" rIns="0" bIns="0" rtlCol="0" anchor="t">
              <a:spAutoFit/>
            </a:bodyPr>
            <a:lstStyle/>
            <a:p>
              <a:pPr marL="609917" lvl="1" indent="-304959" algn="l">
                <a:lnSpc>
                  <a:spcPts val="3954"/>
                </a:lnSpc>
                <a:buFont typeface="Arial"/>
                <a:buChar char="•"/>
              </a:pPr>
              <a:r>
                <a:rPr lang="en-US" sz="2824">
                  <a:solidFill>
                    <a:srgbClr val="2B4B82"/>
                  </a:solidFill>
                  <a:latin typeface="Josefin Sans"/>
                  <a:ea typeface="Josefin Sans"/>
                  <a:cs typeface="Josefin Sans"/>
                  <a:sym typeface="Josefin Sans"/>
                </a:rPr>
                <a:t>Dịch vụ cơ sở dữ liệu NoSQL của Google</a:t>
              </a:r>
            </a:p>
          </p:txBody>
        </p:sp>
        <p:sp>
          <p:nvSpPr>
            <p:cNvPr id="15" name="TextBox 15"/>
            <p:cNvSpPr txBox="1"/>
            <p:nvPr/>
          </p:nvSpPr>
          <p:spPr>
            <a:xfrm>
              <a:off x="125464" y="-99060"/>
              <a:ext cx="8588142" cy="1062990"/>
            </a:xfrm>
            <a:prstGeom prst="rect">
              <a:avLst/>
            </a:prstGeom>
          </p:spPr>
          <p:txBody>
            <a:bodyPr lIns="0" tIns="0" rIns="0" bIns="0" rtlCol="0" anchor="t">
              <a:spAutoFit/>
            </a:bodyPr>
            <a:lstStyle/>
            <a:p>
              <a:pPr algn="l">
                <a:lnSpc>
                  <a:spcPts val="6719"/>
                </a:lnSpc>
              </a:pPr>
              <a:r>
                <a:rPr lang="en-US" sz="4800" b="1">
                  <a:solidFill>
                    <a:srgbClr val="2B4B82"/>
                  </a:solidFill>
                  <a:latin typeface="Josefin Sans Bold"/>
                  <a:ea typeface="Josefin Sans Bold"/>
                  <a:cs typeface="Josefin Sans Bold"/>
                  <a:sym typeface="Josefin Sans Bold"/>
                </a:rPr>
                <a:t>Google Bigtable</a:t>
              </a:r>
            </a:p>
          </p:txBody>
        </p:sp>
      </p:grpSp>
      <p:sp>
        <p:nvSpPr>
          <p:cNvPr id="16" name="AutoShape 16"/>
          <p:cNvSpPr/>
          <p:nvPr/>
        </p:nvSpPr>
        <p:spPr>
          <a:xfrm flipV="1">
            <a:off x="3812" y="5019464"/>
            <a:ext cx="5605427" cy="1144795"/>
          </a:xfrm>
          <a:prstGeom prst="line">
            <a:avLst/>
          </a:prstGeom>
          <a:ln w="38100" cap="flat">
            <a:solidFill>
              <a:srgbClr val="000000"/>
            </a:solidFill>
            <a:prstDash val="solid"/>
            <a:headEnd type="none" w="sm" len="sm"/>
            <a:tailEnd type="none" w="sm" len="sm"/>
          </a:ln>
        </p:spPr>
        <p:txBody>
          <a:bodyPr/>
          <a:lstStyle/>
          <a:p>
            <a:endParaRPr lang="en-US"/>
          </a:p>
        </p:txBody>
      </p:sp>
      <p:sp>
        <p:nvSpPr>
          <p:cNvPr id="17" name="AutoShape 17"/>
          <p:cNvSpPr/>
          <p:nvPr/>
        </p:nvSpPr>
        <p:spPr>
          <a:xfrm flipV="1">
            <a:off x="12682573" y="3856390"/>
            <a:ext cx="5605427" cy="1144795"/>
          </a:xfrm>
          <a:prstGeom prst="line">
            <a:avLst/>
          </a:prstGeom>
          <a:ln w="38100" cap="flat">
            <a:solidFill>
              <a:srgbClr val="000000"/>
            </a:solidFill>
            <a:prstDash val="solid"/>
            <a:headEnd type="none" w="sm" len="sm"/>
            <a:tailEnd type="none" w="sm" len="sm"/>
          </a:ln>
        </p:spPr>
        <p:txBody>
          <a:bodyPr/>
          <a:lstStyle/>
          <a:p>
            <a:endParaRPr lang="en-US"/>
          </a:p>
        </p:txBody>
      </p:sp>
      <p:sp>
        <p:nvSpPr>
          <p:cNvPr id="18" name="AutoShape 18"/>
          <p:cNvSpPr/>
          <p:nvPr/>
        </p:nvSpPr>
        <p:spPr>
          <a:xfrm>
            <a:off x="5609239" y="5000800"/>
            <a:ext cx="7069522" cy="385"/>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9" name="Group 19"/>
          <p:cNvGrpSpPr/>
          <p:nvPr/>
        </p:nvGrpSpPr>
        <p:grpSpPr>
          <a:xfrm rot="4660483">
            <a:off x="13136456" y="8985002"/>
            <a:ext cx="3086100" cy="3097501"/>
            <a:chOff x="0" y="0"/>
            <a:chExt cx="812800" cy="815803"/>
          </a:xfrm>
        </p:grpSpPr>
        <p:sp>
          <p:nvSpPr>
            <p:cNvPr id="20" name="Freeform 20"/>
            <p:cNvSpPr/>
            <p:nvPr/>
          </p:nvSpPr>
          <p:spPr>
            <a:xfrm>
              <a:off x="0" y="0"/>
              <a:ext cx="812800" cy="815803"/>
            </a:xfrm>
            <a:custGeom>
              <a:avLst/>
              <a:gdLst/>
              <a:ahLst/>
              <a:cxnLst/>
              <a:rect l="l" t="t" r="r" b="b"/>
              <a:pathLst>
                <a:path w="812800" h="815803">
                  <a:moveTo>
                    <a:pt x="0" y="0"/>
                  </a:moveTo>
                  <a:lnTo>
                    <a:pt x="812800" y="0"/>
                  </a:lnTo>
                  <a:lnTo>
                    <a:pt x="812800" y="815803"/>
                  </a:lnTo>
                  <a:lnTo>
                    <a:pt x="0" y="815803"/>
                  </a:lnTo>
                  <a:close/>
                </a:path>
              </a:pathLst>
            </a:custGeom>
            <a:solidFill>
              <a:srgbClr val="064D6D"/>
            </a:solidFill>
          </p:spPr>
          <p:txBody>
            <a:bodyPr/>
            <a:lstStyle/>
            <a:p>
              <a:endParaRPr lang="en-US"/>
            </a:p>
          </p:txBody>
        </p:sp>
        <p:sp>
          <p:nvSpPr>
            <p:cNvPr id="21" name="TextBox 21"/>
            <p:cNvSpPr txBox="1"/>
            <p:nvPr/>
          </p:nvSpPr>
          <p:spPr>
            <a:xfrm>
              <a:off x="0" y="-66675"/>
              <a:ext cx="812800" cy="882478"/>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73618" y="5912922"/>
            <a:ext cx="4554859" cy="4588228"/>
          </a:xfrm>
          <a:custGeom>
            <a:avLst/>
            <a:gdLst/>
            <a:ahLst/>
            <a:cxnLst/>
            <a:rect l="l" t="t" r="r" b="b"/>
            <a:pathLst>
              <a:path w="4554859" h="4588228">
                <a:moveTo>
                  <a:pt x="0" y="0"/>
                </a:moveTo>
                <a:lnTo>
                  <a:pt x="4554859" y="0"/>
                </a:lnTo>
                <a:lnTo>
                  <a:pt x="4554859" y="4588228"/>
                </a:lnTo>
                <a:lnTo>
                  <a:pt x="0" y="45882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5924705" y="0"/>
            <a:ext cx="12363295" cy="7047078"/>
          </a:xfrm>
          <a:prstGeom prst="rect">
            <a:avLst/>
          </a:prstGeom>
        </p:spPr>
      </p:pic>
      <p:sp>
        <p:nvSpPr>
          <p:cNvPr id="4" name="TextBox 4"/>
          <p:cNvSpPr txBox="1"/>
          <p:nvPr/>
        </p:nvSpPr>
        <p:spPr>
          <a:xfrm>
            <a:off x="354725" y="282480"/>
            <a:ext cx="5992644" cy="7116018"/>
          </a:xfrm>
          <a:prstGeom prst="rect">
            <a:avLst/>
          </a:prstGeom>
        </p:spPr>
        <p:txBody>
          <a:bodyPr lIns="0" tIns="0" rIns="0" bIns="0" rtlCol="0" anchor="t">
            <a:spAutoFit/>
          </a:bodyPr>
          <a:lstStyle/>
          <a:p>
            <a:pPr algn="l">
              <a:lnSpc>
                <a:spcPts val="11191"/>
              </a:lnSpc>
            </a:pPr>
            <a:r>
              <a:rPr lang="en-US" sz="9326" b="1">
                <a:solidFill>
                  <a:srgbClr val="F7B4A7"/>
                </a:solidFill>
                <a:latin typeface="Josefin Sans Bold"/>
                <a:ea typeface="Josefin Sans Bold"/>
                <a:cs typeface="Josefin Sans Bold"/>
                <a:sym typeface="Josefin Sans Bold"/>
              </a:rPr>
              <a:t>4. Graph Stores (Kho lưu trữ Đồ thị)</a:t>
            </a:r>
          </a:p>
        </p:txBody>
      </p:sp>
      <p:grpSp>
        <p:nvGrpSpPr>
          <p:cNvPr id="5" name="Group 5"/>
          <p:cNvGrpSpPr/>
          <p:nvPr/>
        </p:nvGrpSpPr>
        <p:grpSpPr>
          <a:xfrm rot="-2700000">
            <a:off x="5613290" y="4983285"/>
            <a:ext cx="825147" cy="3086100"/>
            <a:chOff x="0" y="0"/>
            <a:chExt cx="217323" cy="812800"/>
          </a:xfrm>
        </p:grpSpPr>
        <p:sp>
          <p:nvSpPr>
            <p:cNvPr id="6" name="Freeform 6"/>
            <p:cNvSpPr/>
            <p:nvPr/>
          </p:nvSpPr>
          <p:spPr>
            <a:xfrm>
              <a:off x="0" y="0"/>
              <a:ext cx="217323" cy="812800"/>
            </a:xfrm>
            <a:custGeom>
              <a:avLst/>
              <a:gdLst/>
              <a:ahLst/>
              <a:cxnLst/>
              <a:rect l="l" t="t" r="r" b="b"/>
              <a:pathLst>
                <a:path w="217323" h="812800">
                  <a:moveTo>
                    <a:pt x="0" y="0"/>
                  </a:moveTo>
                  <a:lnTo>
                    <a:pt x="217323" y="0"/>
                  </a:lnTo>
                  <a:lnTo>
                    <a:pt x="217323" y="812800"/>
                  </a:lnTo>
                  <a:lnTo>
                    <a:pt x="0" y="812800"/>
                  </a:lnTo>
                  <a:close/>
                </a:path>
              </a:pathLst>
            </a:custGeom>
            <a:solidFill>
              <a:srgbClr val="2B4B82"/>
            </a:solidFill>
          </p:spPr>
          <p:txBody>
            <a:bodyPr/>
            <a:lstStyle/>
            <a:p>
              <a:endParaRPr lang="en-US"/>
            </a:p>
          </p:txBody>
        </p:sp>
        <p:sp>
          <p:nvSpPr>
            <p:cNvPr id="7" name="TextBox 7"/>
            <p:cNvSpPr txBox="1"/>
            <p:nvPr/>
          </p:nvSpPr>
          <p:spPr>
            <a:xfrm>
              <a:off x="0" y="-66675"/>
              <a:ext cx="217323" cy="87947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rot="-2700000">
            <a:off x="4943750" y="-1349360"/>
            <a:ext cx="3806920" cy="1209193"/>
            <a:chOff x="0" y="0"/>
            <a:chExt cx="1002646" cy="318470"/>
          </a:xfrm>
        </p:grpSpPr>
        <p:sp>
          <p:nvSpPr>
            <p:cNvPr id="9" name="Freeform 9"/>
            <p:cNvSpPr/>
            <p:nvPr/>
          </p:nvSpPr>
          <p:spPr>
            <a:xfrm>
              <a:off x="0" y="0"/>
              <a:ext cx="1002646" cy="318470"/>
            </a:xfrm>
            <a:custGeom>
              <a:avLst/>
              <a:gdLst/>
              <a:ahLst/>
              <a:cxnLst/>
              <a:rect l="l" t="t" r="r" b="b"/>
              <a:pathLst>
                <a:path w="1002646" h="318470">
                  <a:moveTo>
                    <a:pt x="0" y="0"/>
                  </a:moveTo>
                  <a:lnTo>
                    <a:pt x="1002646" y="0"/>
                  </a:lnTo>
                  <a:lnTo>
                    <a:pt x="1002646" y="318470"/>
                  </a:lnTo>
                  <a:lnTo>
                    <a:pt x="0" y="318470"/>
                  </a:lnTo>
                  <a:close/>
                </a:path>
              </a:pathLst>
            </a:custGeom>
            <a:solidFill>
              <a:srgbClr val="2B4B82"/>
            </a:solidFill>
          </p:spPr>
          <p:txBody>
            <a:bodyPr/>
            <a:lstStyle/>
            <a:p>
              <a:endParaRPr lang="en-US"/>
            </a:p>
          </p:txBody>
        </p:sp>
        <p:sp>
          <p:nvSpPr>
            <p:cNvPr id="10" name="TextBox 10"/>
            <p:cNvSpPr txBox="1"/>
            <p:nvPr/>
          </p:nvSpPr>
          <p:spPr>
            <a:xfrm>
              <a:off x="0" y="-66675"/>
              <a:ext cx="1002646" cy="385145"/>
            </a:xfrm>
            <a:prstGeom prst="rect">
              <a:avLst/>
            </a:prstGeom>
          </p:spPr>
          <p:txBody>
            <a:bodyPr lIns="50800" tIns="50800" rIns="50800" bIns="50800" rtlCol="0" anchor="ctr"/>
            <a:lstStyle/>
            <a:p>
              <a:pPr algn="ctr">
                <a:lnSpc>
                  <a:spcPts val="3359"/>
                </a:lnSpc>
              </a:pPr>
              <a:endParaRPr/>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64D6D"/>
        </a:solidFill>
        <a:effectLst/>
      </p:bgPr>
    </p:bg>
    <p:spTree>
      <p:nvGrpSpPr>
        <p:cNvPr id="1" name=""/>
        <p:cNvGrpSpPr/>
        <p:nvPr/>
      </p:nvGrpSpPr>
      <p:grpSpPr>
        <a:xfrm>
          <a:off x="0" y="0"/>
          <a:ext cx="0" cy="0"/>
          <a:chOff x="0" y="0"/>
          <a:chExt cx="0" cy="0"/>
        </a:xfrm>
      </p:grpSpPr>
      <p:sp>
        <p:nvSpPr>
          <p:cNvPr id="2" name="Freeform 2"/>
          <p:cNvSpPr/>
          <p:nvPr/>
        </p:nvSpPr>
        <p:spPr>
          <a:xfrm>
            <a:off x="9944100" y="1792046"/>
            <a:ext cx="7315200" cy="3026664"/>
          </a:xfrm>
          <a:custGeom>
            <a:avLst/>
            <a:gdLst/>
            <a:ahLst/>
            <a:cxnLst/>
            <a:rect l="l" t="t" r="r" b="b"/>
            <a:pathLst>
              <a:path w="7315200" h="3026664">
                <a:moveTo>
                  <a:pt x="0" y="0"/>
                </a:moveTo>
                <a:lnTo>
                  <a:pt x="7315200" y="0"/>
                </a:lnTo>
                <a:lnTo>
                  <a:pt x="7315200"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17454" y="2584511"/>
            <a:ext cx="9220816" cy="7021207"/>
          </a:xfrm>
          <a:prstGeom prst="rect">
            <a:avLst/>
          </a:prstGeom>
        </p:spPr>
        <p:txBody>
          <a:bodyPr lIns="0" tIns="0" rIns="0" bIns="0" rtlCol="0" anchor="t">
            <a:spAutoFit/>
          </a:bodyPr>
          <a:lstStyle/>
          <a:p>
            <a:pPr marL="955786" lvl="1" indent="-477893" algn="l">
              <a:lnSpc>
                <a:spcPts val="6197"/>
              </a:lnSpc>
              <a:buFont typeface="Arial"/>
              <a:buChar char="•"/>
            </a:pPr>
            <a:r>
              <a:rPr lang="en-US" sz="4426" b="1">
                <a:solidFill>
                  <a:srgbClr val="94DDDE"/>
                </a:solidFill>
                <a:latin typeface="Josefin Sans Bold"/>
                <a:ea typeface="Josefin Sans Bold"/>
                <a:cs typeface="Josefin Sans Bold"/>
                <a:sym typeface="Josefin Sans Bold"/>
              </a:rPr>
              <a:t>Graph Databases lưu trữ dữ liệu dưới dạng đồ thị, với các nút (nodes) đại diện cho các thực thể, các cạnh (edges) đại diện cho mối quan hệ giữa các thực thể, và cả nút và cạnh đều có thể chứa các thuộc tính (properties).</a:t>
            </a:r>
          </a:p>
          <a:p>
            <a:pPr algn="l">
              <a:lnSpc>
                <a:spcPts val="6197"/>
              </a:lnSpc>
            </a:pPr>
            <a:endParaRPr lang="en-US" sz="4426" b="1">
              <a:solidFill>
                <a:srgbClr val="94DDDE"/>
              </a:solidFill>
              <a:latin typeface="Josefin Sans Bold"/>
              <a:ea typeface="Josefin Sans Bold"/>
              <a:cs typeface="Josefin Sans Bold"/>
              <a:sym typeface="Josefin Sans Bold"/>
            </a:endParaRPr>
          </a:p>
        </p:txBody>
      </p:sp>
      <p:sp>
        <p:nvSpPr>
          <p:cNvPr id="4" name="TextBox 4"/>
          <p:cNvSpPr txBox="1"/>
          <p:nvPr/>
        </p:nvSpPr>
        <p:spPr>
          <a:xfrm>
            <a:off x="592343" y="548356"/>
            <a:ext cx="10472592" cy="1413985"/>
          </a:xfrm>
          <a:prstGeom prst="rect">
            <a:avLst/>
          </a:prstGeom>
        </p:spPr>
        <p:txBody>
          <a:bodyPr lIns="0" tIns="0" rIns="0" bIns="0" rtlCol="0" anchor="t">
            <a:spAutoFit/>
          </a:bodyPr>
          <a:lstStyle/>
          <a:p>
            <a:pPr algn="l">
              <a:lnSpc>
                <a:spcPts val="11102"/>
              </a:lnSpc>
            </a:pPr>
            <a:r>
              <a:rPr lang="en-US" sz="9251" b="1">
                <a:solidFill>
                  <a:srgbClr val="94DDDE"/>
                </a:solidFill>
                <a:latin typeface="Josefin Sans Bold"/>
                <a:ea typeface="Josefin Sans Bold"/>
                <a:cs typeface="Josefin Sans Bold"/>
                <a:sym typeface="Josefin Sans Bold"/>
              </a:rPr>
              <a:t>Cơ chế hoạt động:</a:t>
            </a:r>
          </a:p>
        </p:txBody>
      </p:sp>
      <p:sp>
        <p:nvSpPr>
          <p:cNvPr id="5" name="Freeform 5"/>
          <p:cNvSpPr/>
          <p:nvPr/>
        </p:nvSpPr>
        <p:spPr>
          <a:xfrm rot="8512039">
            <a:off x="9149627" y="5092238"/>
            <a:ext cx="7315200" cy="3026664"/>
          </a:xfrm>
          <a:custGeom>
            <a:avLst/>
            <a:gdLst/>
            <a:ahLst/>
            <a:cxnLst/>
            <a:rect l="l" t="t" r="r" b="b"/>
            <a:pathLst>
              <a:path w="7315200" h="3026664">
                <a:moveTo>
                  <a:pt x="0" y="0"/>
                </a:moveTo>
                <a:lnTo>
                  <a:pt x="7315200" y="0"/>
                </a:lnTo>
                <a:lnTo>
                  <a:pt x="7315200"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6854112">
            <a:off x="12548051" y="7418730"/>
            <a:ext cx="7126614" cy="2948636"/>
          </a:xfrm>
          <a:custGeom>
            <a:avLst/>
            <a:gdLst/>
            <a:ahLst/>
            <a:cxnLst/>
            <a:rect l="l" t="t" r="r" b="b"/>
            <a:pathLst>
              <a:path w="7126614" h="2948636">
                <a:moveTo>
                  <a:pt x="0" y="0"/>
                </a:moveTo>
                <a:lnTo>
                  <a:pt x="7126614" y="0"/>
                </a:lnTo>
                <a:lnTo>
                  <a:pt x="7126614" y="2948636"/>
                </a:lnTo>
                <a:lnTo>
                  <a:pt x="0" y="29486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591759" y="355676"/>
            <a:ext cx="1853956" cy="1853956"/>
          </a:xfrm>
          <a:custGeom>
            <a:avLst/>
            <a:gdLst/>
            <a:ahLst/>
            <a:cxnLst/>
            <a:rect l="l" t="t" r="r" b="b"/>
            <a:pathLst>
              <a:path w="1853956" h="1853956">
                <a:moveTo>
                  <a:pt x="0" y="0"/>
                </a:moveTo>
                <a:lnTo>
                  <a:pt x="1853956" y="0"/>
                </a:lnTo>
                <a:lnTo>
                  <a:pt x="1853956" y="1853957"/>
                </a:lnTo>
                <a:lnTo>
                  <a:pt x="0" y="1853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345066" y="251774"/>
            <a:ext cx="1897498" cy="1897498"/>
          </a:xfrm>
          <a:custGeom>
            <a:avLst/>
            <a:gdLst/>
            <a:ahLst/>
            <a:cxnLst/>
            <a:rect l="l" t="t" r="r" b="b"/>
            <a:pathLst>
              <a:path w="1897498" h="1897498">
                <a:moveTo>
                  <a:pt x="0" y="0"/>
                </a:moveTo>
                <a:lnTo>
                  <a:pt x="1897498" y="0"/>
                </a:lnTo>
                <a:lnTo>
                  <a:pt x="1897498" y="1897498"/>
                </a:lnTo>
                <a:lnTo>
                  <a:pt x="0" y="18974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000706" y="2322500"/>
            <a:ext cx="6045436" cy="3397214"/>
          </a:xfrm>
          <a:custGeom>
            <a:avLst/>
            <a:gdLst/>
            <a:ahLst/>
            <a:cxnLst/>
            <a:rect l="l" t="t" r="r" b="b"/>
            <a:pathLst>
              <a:path w="6045436" h="3397214">
                <a:moveTo>
                  <a:pt x="0" y="0"/>
                </a:moveTo>
                <a:lnTo>
                  <a:pt x="6045436" y="0"/>
                </a:lnTo>
                <a:lnTo>
                  <a:pt x="6045436" y="3397214"/>
                </a:lnTo>
                <a:lnTo>
                  <a:pt x="0" y="339721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0" y="2142958"/>
            <a:ext cx="11531480" cy="6880383"/>
          </a:xfrm>
          <a:prstGeom prst="rect">
            <a:avLst/>
          </a:prstGeom>
        </p:spPr>
        <p:txBody>
          <a:bodyPr lIns="0" tIns="0" rIns="0" bIns="0" rtlCol="0" anchor="t">
            <a:spAutoFit/>
          </a:bodyPr>
          <a:lstStyle/>
          <a:p>
            <a:pPr marL="778758" lvl="1" indent="-389379" algn="l">
              <a:lnSpc>
                <a:spcPts val="5049"/>
              </a:lnSpc>
              <a:buFont typeface="Arial"/>
              <a:buChar char="•"/>
            </a:pPr>
            <a:r>
              <a:rPr lang="en-US" sz="3607">
                <a:solidFill>
                  <a:srgbClr val="2B4B82"/>
                </a:solidFill>
                <a:latin typeface="Josefin Sans"/>
                <a:ea typeface="Josefin Sans"/>
                <a:cs typeface="Josefin Sans"/>
                <a:sym typeface="Josefin Sans"/>
              </a:rPr>
              <a:t>Truy vấn hiệu quả các mối quan hệ nhiều cấp (multi-level relationships)</a:t>
            </a:r>
          </a:p>
          <a:p>
            <a:pPr marL="778758" lvl="1" indent="-389379" algn="l">
              <a:lnSpc>
                <a:spcPts val="5049"/>
              </a:lnSpc>
              <a:buFont typeface="Arial"/>
              <a:buChar char="•"/>
            </a:pPr>
            <a:r>
              <a:rPr lang="en-US" sz="3607">
                <a:solidFill>
                  <a:srgbClr val="2B4B82"/>
                </a:solidFill>
                <a:latin typeface="Josefin Sans"/>
                <a:ea typeface="Josefin Sans"/>
                <a:cs typeface="Josefin Sans"/>
                <a:sym typeface="Josefin Sans"/>
              </a:rPr>
              <a:t>Sử dụng ngôn ngữ truy vấn đồ thị như Cypher (Neo4j) hoặc Gremlin</a:t>
            </a:r>
          </a:p>
          <a:p>
            <a:pPr marL="778758" lvl="1" indent="-389379" algn="l">
              <a:lnSpc>
                <a:spcPts val="5049"/>
              </a:lnSpc>
              <a:buFont typeface="Arial"/>
              <a:buChar char="•"/>
            </a:pPr>
            <a:r>
              <a:rPr lang="en-US" sz="3607">
                <a:solidFill>
                  <a:srgbClr val="2B4B82"/>
                </a:solidFill>
                <a:latin typeface="Josefin Sans"/>
                <a:ea typeface="Josefin Sans"/>
                <a:cs typeface="Josefin Sans"/>
                <a:sym typeface="Josefin Sans"/>
              </a:rPr>
              <a:t>Hiệu suất không bị suy giảm khi mạng lưới quan hệ phức tạp</a:t>
            </a:r>
          </a:p>
          <a:p>
            <a:pPr marL="778758" lvl="1" indent="-389379" algn="l">
              <a:lnSpc>
                <a:spcPts val="5049"/>
              </a:lnSpc>
              <a:buFont typeface="Arial"/>
              <a:buChar char="•"/>
            </a:pPr>
            <a:r>
              <a:rPr lang="en-US" sz="3607">
                <a:solidFill>
                  <a:srgbClr val="2B4B82"/>
                </a:solidFill>
                <a:latin typeface="Josefin Sans"/>
                <a:ea typeface="Josefin Sans"/>
                <a:cs typeface="Josefin Sans"/>
                <a:sym typeface="Josefin Sans"/>
              </a:rPr>
              <a:t>Cấu trúc dữ liệu trực quan, phản ánh mối quan hệ trong thế giới thực</a:t>
            </a:r>
          </a:p>
          <a:p>
            <a:pPr marL="778758" lvl="1" indent="-389379" algn="l">
              <a:lnSpc>
                <a:spcPts val="5049"/>
              </a:lnSpc>
              <a:buFont typeface="Arial"/>
              <a:buChar char="•"/>
            </a:pPr>
            <a:r>
              <a:rPr lang="en-US" sz="3607">
                <a:solidFill>
                  <a:srgbClr val="2B4B82"/>
                </a:solidFill>
                <a:latin typeface="Josefin Sans"/>
                <a:ea typeface="Josefin Sans"/>
                <a:cs typeface="Josefin Sans"/>
                <a:sym typeface="Josefin Sans"/>
              </a:rPr>
              <a:t>Hỗ trợ các thuật toán đồ thị như tìm đường đi ngắn nhất, phát hiện cộng đồng</a:t>
            </a:r>
          </a:p>
          <a:p>
            <a:pPr algn="l">
              <a:lnSpc>
                <a:spcPts val="5049"/>
              </a:lnSpc>
            </a:pPr>
            <a:endParaRPr lang="en-US" sz="3607">
              <a:solidFill>
                <a:srgbClr val="2B4B82"/>
              </a:solidFill>
              <a:latin typeface="Josefin Sans"/>
              <a:ea typeface="Josefin Sans"/>
              <a:cs typeface="Josefin Sans"/>
              <a:sym typeface="Josefin Sans"/>
            </a:endParaRPr>
          </a:p>
        </p:txBody>
      </p:sp>
      <p:grpSp>
        <p:nvGrpSpPr>
          <p:cNvPr id="6" name="Group 6"/>
          <p:cNvGrpSpPr/>
          <p:nvPr/>
        </p:nvGrpSpPr>
        <p:grpSpPr>
          <a:xfrm>
            <a:off x="15958131" y="3084284"/>
            <a:ext cx="2329869" cy="506280"/>
            <a:chOff x="0" y="0"/>
            <a:chExt cx="613628" cy="133341"/>
          </a:xfrm>
        </p:grpSpPr>
        <p:sp>
          <p:nvSpPr>
            <p:cNvPr id="7" name="Freeform 7"/>
            <p:cNvSpPr/>
            <p:nvPr/>
          </p:nvSpPr>
          <p:spPr>
            <a:xfrm>
              <a:off x="0" y="0"/>
              <a:ext cx="613628" cy="133341"/>
            </a:xfrm>
            <a:custGeom>
              <a:avLst/>
              <a:gdLst/>
              <a:ahLst/>
              <a:cxnLst/>
              <a:rect l="l" t="t" r="r" b="b"/>
              <a:pathLst>
                <a:path w="613628" h="133341">
                  <a:moveTo>
                    <a:pt x="0" y="0"/>
                  </a:moveTo>
                  <a:lnTo>
                    <a:pt x="613628" y="0"/>
                  </a:lnTo>
                  <a:lnTo>
                    <a:pt x="613628" y="133341"/>
                  </a:lnTo>
                  <a:lnTo>
                    <a:pt x="0" y="133341"/>
                  </a:lnTo>
                  <a:close/>
                </a:path>
              </a:pathLst>
            </a:custGeom>
            <a:solidFill>
              <a:srgbClr val="94DDDE"/>
            </a:solidFill>
          </p:spPr>
          <p:txBody>
            <a:bodyPr/>
            <a:lstStyle/>
            <a:p>
              <a:endParaRPr lang="en-US"/>
            </a:p>
          </p:txBody>
        </p:sp>
        <p:sp>
          <p:nvSpPr>
            <p:cNvPr id="8" name="TextBox 8"/>
            <p:cNvSpPr txBox="1"/>
            <p:nvPr/>
          </p:nvSpPr>
          <p:spPr>
            <a:xfrm>
              <a:off x="0" y="-66675"/>
              <a:ext cx="613628" cy="200016"/>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12000706" y="6183801"/>
            <a:ext cx="4813137" cy="4103199"/>
          </a:xfrm>
          <a:custGeom>
            <a:avLst/>
            <a:gdLst/>
            <a:ahLst/>
            <a:cxnLst/>
            <a:rect l="l" t="t" r="r" b="b"/>
            <a:pathLst>
              <a:path w="4813137" h="4103199">
                <a:moveTo>
                  <a:pt x="0" y="0"/>
                </a:moveTo>
                <a:lnTo>
                  <a:pt x="4813137" y="0"/>
                </a:lnTo>
                <a:lnTo>
                  <a:pt x="4813137" y="4103199"/>
                </a:lnTo>
                <a:lnTo>
                  <a:pt x="0" y="4103199"/>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555239" y="667812"/>
            <a:ext cx="9547970" cy="1229686"/>
          </a:xfrm>
          <a:prstGeom prst="rect">
            <a:avLst/>
          </a:prstGeom>
        </p:spPr>
        <p:txBody>
          <a:bodyPr lIns="0" tIns="0" rIns="0" bIns="0" rtlCol="0" anchor="t">
            <a:spAutoFit/>
          </a:bodyPr>
          <a:lstStyle/>
          <a:p>
            <a:pPr algn="l">
              <a:lnSpc>
                <a:spcPts val="9769"/>
              </a:lnSpc>
            </a:pPr>
            <a:r>
              <a:rPr lang="en-US" sz="8141" b="1">
                <a:solidFill>
                  <a:srgbClr val="2B4B82"/>
                </a:solidFill>
                <a:latin typeface="Josefin Sans Bold"/>
                <a:ea typeface="Josefin Sans Bold"/>
                <a:cs typeface="Josefin Sans Bold"/>
                <a:sym typeface="Josefin Sans Bold"/>
              </a:rPr>
              <a:t>Đặc điểm kỹ thuật: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2170416" y="-5029442"/>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2358532"/>
            <a:ext cx="5941987" cy="4167694"/>
            <a:chOff x="0" y="0"/>
            <a:chExt cx="7922650" cy="5556926"/>
          </a:xfrm>
        </p:grpSpPr>
        <p:sp>
          <p:nvSpPr>
            <p:cNvPr id="4" name="TextBox 4"/>
            <p:cNvSpPr txBox="1"/>
            <p:nvPr/>
          </p:nvSpPr>
          <p:spPr>
            <a:xfrm>
              <a:off x="0" y="2662788"/>
              <a:ext cx="7500264" cy="2894138"/>
            </a:xfrm>
            <a:prstGeom prst="rect">
              <a:avLst/>
            </a:prstGeom>
          </p:spPr>
          <p:txBody>
            <a:bodyPr lIns="0" tIns="0" rIns="0" bIns="0" rtlCol="0" anchor="t">
              <a:spAutoFit/>
            </a:bodyPr>
            <a:lstStyle/>
            <a:p>
              <a:pPr marL="676134" lvl="1" indent="-338067" algn="l">
                <a:lnSpc>
                  <a:spcPts val="4384"/>
                </a:lnSpc>
                <a:buFont typeface="Arial"/>
                <a:buChar char="•"/>
              </a:pPr>
              <a:r>
                <a:rPr lang="en-US" sz="3131">
                  <a:solidFill>
                    <a:srgbClr val="2B4B82"/>
                  </a:solidFill>
                  <a:latin typeface="Josefin Sans"/>
                  <a:ea typeface="Josefin Sans"/>
                  <a:cs typeface="Josefin Sans"/>
                  <a:sym typeface="Josefin Sans"/>
                </a:rPr>
                <a:t>Lưu trữ và quản lý mối quan hệ như thành phần dữ liệu chính</a:t>
              </a:r>
            </a:p>
            <a:p>
              <a:pPr algn="l">
                <a:lnSpc>
                  <a:spcPts val="4384"/>
                </a:lnSpc>
              </a:pPr>
              <a:endParaRPr lang="en-US" sz="3131">
                <a:solidFill>
                  <a:srgbClr val="2B4B82"/>
                </a:solidFill>
                <a:latin typeface="Josefin Sans"/>
                <a:ea typeface="Josefin Sans"/>
                <a:cs typeface="Josefin Sans"/>
                <a:sym typeface="Josefin Sans"/>
              </a:endParaRPr>
            </a:p>
          </p:txBody>
        </p:sp>
        <p:sp>
          <p:nvSpPr>
            <p:cNvPr id="5" name="TextBox 5"/>
            <p:cNvSpPr txBox="1"/>
            <p:nvPr/>
          </p:nvSpPr>
          <p:spPr>
            <a:xfrm>
              <a:off x="422386" y="-76200"/>
              <a:ext cx="7500264" cy="1672115"/>
            </a:xfrm>
            <a:prstGeom prst="rect">
              <a:avLst/>
            </a:prstGeom>
          </p:spPr>
          <p:txBody>
            <a:bodyPr lIns="0" tIns="0" rIns="0" bIns="0" rtlCol="0" anchor="t">
              <a:spAutoFit/>
            </a:bodyPr>
            <a:lstStyle/>
            <a:p>
              <a:pPr algn="l">
                <a:lnSpc>
                  <a:spcPts val="5115"/>
                </a:lnSpc>
              </a:pPr>
              <a:r>
                <a:rPr lang="en-US" sz="3653" b="1">
                  <a:solidFill>
                    <a:srgbClr val="2B4B82"/>
                  </a:solidFill>
                  <a:latin typeface="Josefin Sans Bold"/>
                  <a:ea typeface="Josefin Sans Bold"/>
                  <a:cs typeface="Josefin Sans Bold"/>
                  <a:sym typeface="Josefin Sans Bold"/>
                </a:rPr>
                <a:t>Biểu diễn mối quan hệ vượt trội:</a:t>
              </a:r>
            </a:p>
          </p:txBody>
        </p:sp>
      </p:grpSp>
      <p:grpSp>
        <p:nvGrpSpPr>
          <p:cNvPr id="6" name="Group 6"/>
          <p:cNvGrpSpPr/>
          <p:nvPr/>
        </p:nvGrpSpPr>
        <p:grpSpPr>
          <a:xfrm>
            <a:off x="12557132" y="4442379"/>
            <a:ext cx="5730868" cy="3397658"/>
            <a:chOff x="0" y="0"/>
            <a:chExt cx="7641157" cy="4530211"/>
          </a:xfrm>
        </p:grpSpPr>
        <p:sp>
          <p:nvSpPr>
            <p:cNvPr id="7" name="TextBox 7"/>
            <p:cNvSpPr txBox="1"/>
            <p:nvPr/>
          </p:nvSpPr>
          <p:spPr>
            <a:xfrm>
              <a:off x="0" y="1736534"/>
              <a:ext cx="7233778" cy="2793678"/>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Ngôn ngữ truy vấn đồ thị (như Cypher) trực quan và dễ đọc</a:t>
              </a:r>
            </a:p>
            <a:p>
              <a:pPr algn="l">
                <a:lnSpc>
                  <a:spcPts val="4228"/>
                </a:lnSpc>
              </a:pPr>
              <a:endParaRPr lang="en-US" sz="3020">
                <a:solidFill>
                  <a:srgbClr val="2B4B82"/>
                </a:solidFill>
                <a:latin typeface="Josefin Sans"/>
                <a:ea typeface="Josefin Sans"/>
                <a:cs typeface="Josefin Sans"/>
                <a:sym typeface="Josefin Sans"/>
              </a:endParaRPr>
            </a:p>
          </p:txBody>
        </p:sp>
        <p:sp>
          <p:nvSpPr>
            <p:cNvPr id="8" name="TextBox 8"/>
            <p:cNvSpPr txBox="1"/>
            <p:nvPr/>
          </p:nvSpPr>
          <p:spPr>
            <a:xfrm>
              <a:off x="407378" y="-76200"/>
              <a:ext cx="7233778" cy="786136"/>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Truy vấn trực quan</a:t>
              </a:r>
            </a:p>
          </p:txBody>
        </p:sp>
      </p:grpSp>
      <p:sp>
        <p:nvSpPr>
          <p:cNvPr id="9" name="AutoShape 9"/>
          <p:cNvSpPr/>
          <p:nvPr/>
        </p:nvSpPr>
        <p:spPr>
          <a:xfrm>
            <a:off x="5922937" y="3245179"/>
            <a:ext cx="0" cy="7041821"/>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AutoShape 10"/>
          <p:cNvSpPr/>
          <p:nvPr/>
        </p:nvSpPr>
        <p:spPr>
          <a:xfrm>
            <a:off x="12170416" y="3601371"/>
            <a:ext cx="0" cy="6648413"/>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6161891" y="4815391"/>
            <a:ext cx="5425334" cy="2642420"/>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Duyệt qua các mối quan hệ nhiều cấp không bị suy giảm hiệu suất</a:t>
            </a:r>
          </a:p>
          <a:p>
            <a:pPr algn="l">
              <a:lnSpc>
                <a:spcPts val="4228"/>
              </a:lnSpc>
            </a:pPr>
            <a:endParaRPr lang="en-US" sz="3020">
              <a:solidFill>
                <a:srgbClr val="2B4B82"/>
              </a:solidFill>
              <a:latin typeface="Josefin Sans"/>
              <a:ea typeface="Josefin Sans"/>
              <a:cs typeface="Josefin Sans"/>
              <a:sym typeface="Josefin Sans"/>
            </a:endParaRPr>
          </a:p>
          <a:p>
            <a:pPr algn="l">
              <a:lnSpc>
                <a:spcPts val="4228"/>
              </a:lnSpc>
            </a:pPr>
            <a:endParaRPr lang="en-US" sz="3020">
              <a:solidFill>
                <a:srgbClr val="2B4B82"/>
              </a:solidFill>
              <a:latin typeface="Josefin Sans"/>
              <a:ea typeface="Josefin Sans"/>
              <a:cs typeface="Josefin Sans"/>
              <a:sym typeface="Josefin Sans"/>
            </a:endParaRPr>
          </a:p>
        </p:txBody>
      </p:sp>
      <p:sp>
        <p:nvSpPr>
          <p:cNvPr id="12" name="TextBox 12"/>
          <p:cNvSpPr txBox="1"/>
          <p:nvPr/>
        </p:nvSpPr>
        <p:spPr>
          <a:xfrm>
            <a:off x="6354557" y="2990040"/>
            <a:ext cx="5425334" cy="1852566"/>
          </a:xfrm>
          <a:prstGeom prst="rect">
            <a:avLst/>
          </a:prstGeom>
        </p:spPr>
        <p:txBody>
          <a:bodyPr lIns="0" tIns="0" rIns="0" bIns="0" rtlCol="0" anchor="t">
            <a:spAutoFit/>
          </a:bodyPr>
          <a:lstStyle/>
          <a:p>
            <a:pPr marL="760795" lvl="1" indent="-380397" algn="l">
              <a:lnSpc>
                <a:spcPts val="4933"/>
              </a:lnSpc>
              <a:buFont typeface="Arial"/>
              <a:buChar char="•"/>
            </a:pPr>
            <a:r>
              <a:rPr lang="en-US" sz="3523" b="1">
                <a:solidFill>
                  <a:srgbClr val="2B4B82"/>
                </a:solidFill>
                <a:latin typeface="Josefin Sans Bold"/>
                <a:ea typeface="Josefin Sans Bold"/>
                <a:cs typeface="Josefin Sans Bold"/>
                <a:sym typeface="Josefin Sans Bold"/>
              </a:rPr>
              <a:t>Hiệu suất truy vấn mối quan hệ: </a:t>
            </a:r>
          </a:p>
          <a:p>
            <a:pPr algn="l">
              <a:lnSpc>
                <a:spcPts val="4933"/>
              </a:lnSpc>
            </a:pPr>
            <a:endParaRPr lang="en-US" sz="3523" b="1">
              <a:solidFill>
                <a:srgbClr val="2B4B82"/>
              </a:solidFill>
              <a:latin typeface="Josefin Sans Bold"/>
              <a:ea typeface="Josefin Sans Bold"/>
              <a:cs typeface="Josefin Sans Bold"/>
              <a:sym typeface="Josefin Sans Bold"/>
            </a:endParaRPr>
          </a:p>
        </p:txBody>
      </p:sp>
      <p:grpSp>
        <p:nvGrpSpPr>
          <p:cNvPr id="13" name="Group 13"/>
          <p:cNvGrpSpPr/>
          <p:nvPr/>
        </p:nvGrpSpPr>
        <p:grpSpPr>
          <a:xfrm>
            <a:off x="576402" y="424540"/>
            <a:ext cx="10693070" cy="1933992"/>
            <a:chOff x="0" y="0"/>
            <a:chExt cx="14257426" cy="2578655"/>
          </a:xfrm>
        </p:grpSpPr>
        <p:sp>
          <p:nvSpPr>
            <p:cNvPr id="14" name="TextBox 14"/>
            <p:cNvSpPr txBox="1"/>
            <p:nvPr/>
          </p:nvSpPr>
          <p:spPr>
            <a:xfrm>
              <a:off x="0" y="209550"/>
              <a:ext cx="14257426" cy="1621122"/>
            </a:xfrm>
            <a:prstGeom prst="rect">
              <a:avLst/>
            </a:prstGeom>
          </p:spPr>
          <p:txBody>
            <a:bodyPr lIns="0" tIns="0" rIns="0" bIns="0" rtlCol="0" anchor="t">
              <a:spAutoFit/>
            </a:bodyPr>
            <a:lstStyle/>
            <a:p>
              <a:pPr algn="l">
                <a:lnSpc>
                  <a:spcPts val="8598"/>
                </a:lnSpc>
              </a:pPr>
              <a:r>
                <a:rPr lang="en-US" sz="9051" b="1" spc="-90">
                  <a:solidFill>
                    <a:srgbClr val="2B4B82"/>
                  </a:solidFill>
                  <a:latin typeface="Josefin Sans Bold"/>
                  <a:ea typeface="Josefin Sans Bold"/>
                  <a:cs typeface="Josefin Sans Bold"/>
                  <a:sym typeface="Josefin Sans Bold"/>
                </a:rPr>
                <a:t>Ưu điểm nổi bật:</a:t>
              </a:r>
            </a:p>
          </p:txBody>
        </p:sp>
        <p:sp>
          <p:nvSpPr>
            <p:cNvPr id="15" name="TextBox 15"/>
            <p:cNvSpPr txBox="1"/>
            <p:nvPr/>
          </p:nvSpPr>
          <p:spPr>
            <a:xfrm>
              <a:off x="0" y="1903862"/>
              <a:ext cx="14257426" cy="677159"/>
            </a:xfrm>
            <a:prstGeom prst="rect">
              <a:avLst/>
            </a:prstGeom>
          </p:spPr>
          <p:txBody>
            <a:bodyPr lIns="0" tIns="0" rIns="0" bIns="0" rtlCol="0" anchor="t">
              <a:spAutoFit/>
            </a:bodyPr>
            <a:lstStyle/>
            <a:p>
              <a:pPr algn="l">
                <a:lnSpc>
                  <a:spcPts val="4532"/>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105770" y="1604982"/>
            <a:ext cx="7099476" cy="5056783"/>
          </a:xfrm>
          <a:custGeom>
            <a:avLst/>
            <a:gdLst/>
            <a:ahLst/>
            <a:cxnLst/>
            <a:rect l="l" t="t" r="r" b="b"/>
            <a:pathLst>
              <a:path w="7099476" h="5056783">
                <a:moveTo>
                  <a:pt x="0" y="0"/>
                </a:moveTo>
                <a:lnTo>
                  <a:pt x="7099476" y="0"/>
                </a:lnTo>
                <a:lnTo>
                  <a:pt x="7099476" y="5056783"/>
                </a:lnTo>
                <a:lnTo>
                  <a:pt x="0" y="5056783"/>
                </a:lnTo>
                <a:lnTo>
                  <a:pt x="0" y="0"/>
                </a:lnTo>
                <a:close/>
              </a:path>
            </a:pathLst>
          </a:custGeom>
          <a:blipFill>
            <a:blip r:embed="rId2"/>
            <a:stretch>
              <a:fillRect l="-14077" b="-11394"/>
            </a:stretch>
          </a:blipFill>
        </p:spPr>
        <p:txBody>
          <a:bodyPr/>
          <a:lstStyle/>
          <a:p>
            <a:endParaRPr lang="en-US"/>
          </a:p>
        </p:txBody>
      </p:sp>
      <p:sp>
        <p:nvSpPr>
          <p:cNvPr id="3" name="TextBox 3"/>
          <p:cNvSpPr txBox="1"/>
          <p:nvPr/>
        </p:nvSpPr>
        <p:spPr>
          <a:xfrm>
            <a:off x="706027" y="523875"/>
            <a:ext cx="16135350" cy="990600"/>
          </a:xfrm>
          <a:prstGeom prst="rect">
            <a:avLst/>
          </a:prstGeom>
        </p:spPr>
        <p:txBody>
          <a:bodyPr lIns="0" tIns="0" rIns="0" bIns="0" rtlCol="0" anchor="t">
            <a:spAutoFit/>
          </a:bodyPr>
          <a:lstStyle/>
          <a:p>
            <a:pPr algn="ctr">
              <a:lnSpc>
                <a:spcPts val="7680"/>
              </a:lnSpc>
            </a:pPr>
            <a:r>
              <a:rPr lang="en-US" sz="6400" b="1">
                <a:solidFill>
                  <a:srgbClr val="2B4B82"/>
                </a:solidFill>
                <a:latin typeface="Josefin Sans Bold"/>
                <a:ea typeface="Josefin Sans Bold"/>
                <a:cs typeface="Josefin Sans Bold"/>
                <a:sym typeface="Josefin Sans Bold"/>
              </a:rPr>
              <a:t>2. 8 tính năng chính của NoSQL</a:t>
            </a:r>
          </a:p>
        </p:txBody>
      </p:sp>
      <p:sp>
        <p:nvSpPr>
          <p:cNvPr id="4" name="TextBox 4"/>
          <p:cNvSpPr txBox="1"/>
          <p:nvPr/>
        </p:nvSpPr>
        <p:spPr>
          <a:xfrm>
            <a:off x="9139238" y="4819967"/>
            <a:ext cx="47625" cy="580390"/>
          </a:xfrm>
          <a:prstGeom prst="rect">
            <a:avLst/>
          </a:prstGeom>
        </p:spPr>
        <p:txBody>
          <a:bodyPr lIns="0" tIns="0" rIns="0" bIns="0" rtlCol="0" anchor="t">
            <a:spAutoFit/>
          </a:bodyPr>
          <a:lstStyle/>
          <a:p>
            <a:pPr algn="ctr">
              <a:lnSpc>
                <a:spcPts val="4759"/>
              </a:lnSpc>
            </a:pPr>
            <a:endParaRPr/>
          </a:p>
        </p:txBody>
      </p:sp>
      <p:sp>
        <p:nvSpPr>
          <p:cNvPr id="5" name="TextBox 5"/>
          <p:cNvSpPr txBox="1"/>
          <p:nvPr/>
        </p:nvSpPr>
        <p:spPr>
          <a:xfrm>
            <a:off x="640483" y="1799471"/>
            <a:ext cx="7236605" cy="589915"/>
          </a:xfrm>
          <a:prstGeom prst="rect">
            <a:avLst/>
          </a:prstGeom>
        </p:spPr>
        <p:txBody>
          <a:bodyPr lIns="0" tIns="0" rIns="0" bIns="0" rtlCol="0" anchor="t">
            <a:spAutoFit/>
          </a:bodyPr>
          <a:lstStyle/>
          <a:p>
            <a:pPr algn="l">
              <a:lnSpc>
                <a:spcPts val="4759"/>
              </a:lnSpc>
            </a:pPr>
            <a:r>
              <a:rPr lang="en-US" sz="3399" b="1">
                <a:solidFill>
                  <a:srgbClr val="2B4B82"/>
                </a:solidFill>
                <a:latin typeface="Josefin Sans Bold"/>
                <a:ea typeface="Josefin Sans Bold"/>
                <a:cs typeface="Josefin Sans Bold"/>
                <a:sym typeface="Josefin Sans Bold"/>
              </a:rPr>
              <a:t>1.Sơ đồ động(Dynamic Schema)</a:t>
            </a:r>
          </a:p>
        </p:txBody>
      </p:sp>
      <p:sp>
        <p:nvSpPr>
          <p:cNvPr id="6" name="TextBox 6"/>
          <p:cNvSpPr txBox="1"/>
          <p:nvPr/>
        </p:nvSpPr>
        <p:spPr>
          <a:xfrm>
            <a:off x="671311" y="2684661"/>
            <a:ext cx="10552748" cy="1180465"/>
          </a:xfrm>
          <a:prstGeom prst="rect">
            <a:avLst/>
          </a:prstGeom>
        </p:spPr>
        <p:txBody>
          <a:bodyPr lIns="0" tIns="0" rIns="0" bIns="0" rtlCol="0" anchor="t">
            <a:spAutoFit/>
          </a:bodyPr>
          <a:lstStyle/>
          <a:p>
            <a:pPr algn="ctr">
              <a:lnSpc>
                <a:spcPts val="4759"/>
              </a:lnSpc>
            </a:pPr>
            <a:r>
              <a:rPr lang="en-US" sz="3399" b="1">
                <a:solidFill>
                  <a:srgbClr val="2B4B82"/>
                </a:solidFill>
                <a:latin typeface="Canva Sans Bold"/>
                <a:ea typeface="Canva Sans Bold"/>
                <a:cs typeface="Canva Sans Bold"/>
                <a:sym typeface="Canva Sans Bold"/>
              </a:rPr>
              <a:t>2.Khả năng mở rộng ngang (Horizontal scalability) </a:t>
            </a:r>
          </a:p>
          <a:p>
            <a:pPr algn="ctr">
              <a:lnSpc>
                <a:spcPts val="4759"/>
              </a:lnSpc>
            </a:pPr>
            <a:endParaRPr lang="en-US" sz="3399" b="1">
              <a:solidFill>
                <a:srgbClr val="2B4B82"/>
              </a:solidFill>
              <a:latin typeface="Canva Sans Bold"/>
              <a:ea typeface="Canva Sans Bold"/>
              <a:cs typeface="Canva Sans Bold"/>
              <a:sym typeface="Canva Sans Bold"/>
            </a:endParaRPr>
          </a:p>
        </p:txBody>
      </p:sp>
      <p:sp>
        <p:nvSpPr>
          <p:cNvPr id="7" name="TextBox 7"/>
          <p:cNvSpPr txBox="1"/>
          <p:nvPr/>
        </p:nvSpPr>
        <p:spPr>
          <a:xfrm>
            <a:off x="341279" y="3543459"/>
            <a:ext cx="8391244" cy="589915"/>
          </a:xfrm>
          <a:prstGeom prst="rect">
            <a:avLst/>
          </a:prstGeom>
        </p:spPr>
        <p:txBody>
          <a:bodyPr lIns="0" tIns="0" rIns="0" bIns="0" rtlCol="0" anchor="t">
            <a:spAutoFit/>
          </a:bodyPr>
          <a:lstStyle/>
          <a:p>
            <a:pPr algn="ctr">
              <a:lnSpc>
                <a:spcPts val="4759"/>
              </a:lnSpc>
            </a:pPr>
            <a:r>
              <a:rPr lang="en-US" sz="3399" b="1">
                <a:solidFill>
                  <a:srgbClr val="2B4B82"/>
                </a:solidFill>
                <a:latin typeface="Josefin Sans Bold"/>
                <a:ea typeface="Josefin Sans Bold"/>
                <a:cs typeface="Josefin Sans Bold"/>
                <a:sym typeface="Josefin Sans Bold"/>
              </a:rPr>
              <a:t>3.Dựa trên tài liệu (Document-based)</a:t>
            </a:r>
          </a:p>
        </p:txBody>
      </p:sp>
      <p:sp>
        <p:nvSpPr>
          <p:cNvPr id="8" name="TextBox 8"/>
          <p:cNvSpPr txBox="1"/>
          <p:nvPr/>
        </p:nvSpPr>
        <p:spPr>
          <a:xfrm>
            <a:off x="667561" y="4633238"/>
            <a:ext cx="8568095" cy="589915"/>
          </a:xfrm>
          <a:prstGeom prst="rect">
            <a:avLst/>
          </a:prstGeom>
        </p:spPr>
        <p:txBody>
          <a:bodyPr lIns="0" tIns="0" rIns="0" bIns="0" rtlCol="0" anchor="t">
            <a:spAutoFit/>
          </a:bodyPr>
          <a:lstStyle/>
          <a:p>
            <a:pPr algn="ctr">
              <a:lnSpc>
                <a:spcPts val="4759"/>
              </a:lnSpc>
              <a:spcBef>
                <a:spcPct val="0"/>
              </a:spcBef>
            </a:pPr>
            <a:r>
              <a:rPr lang="en-US" sz="3399" b="1">
                <a:solidFill>
                  <a:srgbClr val="2B4B82"/>
                </a:solidFill>
                <a:latin typeface="Josefin Sans Bold"/>
                <a:ea typeface="Josefin Sans Bold"/>
                <a:cs typeface="Josefin Sans Bold"/>
                <a:sym typeface="Josefin Sans Bold"/>
              </a:rPr>
              <a:t>4.Dựa trên khóa-giá trị (Key-value-based)</a:t>
            </a:r>
          </a:p>
        </p:txBody>
      </p:sp>
      <p:sp>
        <p:nvSpPr>
          <p:cNvPr id="9" name="TextBox 9"/>
          <p:cNvSpPr txBox="1"/>
          <p:nvPr/>
        </p:nvSpPr>
        <p:spPr>
          <a:xfrm>
            <a:off x="711554" y="5642253"/>
            <a:ext cx="6515219" cy="1189990"/>
          </a:xfrm>
          <a:prstGeom prst="rect">
            <a:avLst/>
          </a:prstGeom>
        </p:spPr>
        <p:txBody>
          <a:bodyPr lIns="0" tIns="0" rIns="0" bIns="0" rtlCol="0" anchor="t">
            <a:spAutoFit/>
          </a:bodyPr>
          <a:lstStyle/>
          <a:p>
            <a:pPr algn="ctr">
              <a:lnSpc>
                <a:spcPts val="4759"/>
              </a:lnSpc>
            </a:pPr>
            <a:r>
              <a:rPr lang="en-US" sz="3399" b="1">
                <a:solidFill>
                  <a:srgbClr val="2B4B82"/>
                </a:solidFill>
                <a:latin typeface="Josefin Sans Bold"/>
                <a:ea typeface="Josefin Sans Bold"/>
                <a:cs typeface="Josefin Sans Bold"/>
                <a:sym typeface="Josefin Sans Bold"/>
              </a:rPr>
              <a:t>5.Dựa trên cột (Column-based): </a:t>
            </a:r>
          </a:p>
          <a:p>
            <a:pPr algn="ctr">
              <a:lnSpc>
                <a:spcPts val="4759"/>
              </a:lnSpc>
            </a:pPr>
            <a:endParaRPr lang="en-US" sz="3399" b="1">
              <a:solidFill>
                <a:srgbClr val="2B4B82"/>
              </a:solidFill>
              <a:latin typeface="Josefin Sans Bold"/>
              <a:ea typeface="Josefin Sans Bold"/>
              <a:cs typeface="Josefin Sans Bold"/>
              <a:sym typeface="Josefin Sans Bold"/>
            </a:endParaRPr>
          </a:p>
        </p:txBody>
      </p:sp>
      <p:sp>
        <p:nvSpPr>
          <p:cNvPr id="10" name="TextBox 10"/>
          <p:cNvSpPr txBox="1"/>
          <p:nvPr/>
        </p:nvSpPr>
        <p:spPr>
          <a:xfrm>
            <a:off x="602919" y="6855182"/>
            <a:ext cx="15211068" cy="1189990"/>
          </a:xfrm>
          <a:prstGeom prst="rect">
            <a:avLst/>
          </a:prstGeom>
        </p:spPr>
        <p:txBody>
          <a:bodyPr lIns="0" tIns="0" rIns="0" bIns="0" rtlCol="0" anchor="t">
            <a:spAutoFit/>
          </a:bodyPr>
          <a:lstStyle/>
          <a:p>
            <a:pPr algn="ctr">
              <a:lnSpc>
                <a:spcPts val="4759"/>
              </a:lnSpc>
            </a:pPr>
            <a:r>
              <a:rPr lang="en-US" sz="3399" b="1">
                <a:solidFill>
                  <a:srgbClr val="2B4B82"/>
                </a:solidFill>
                <a:latin typeface="Josefin Sans Bold"/>
                <a:ea typeface="Josefin Sans Bold"/>
                <a:cs typeface="Josefin Sans Bold"/>
                <a:sym typeface="Josefin Sans Bold"/>
              </a:rPr>
              <a:t>6.Phân tán và khả năng sẵn sàng cao (Distributed and high availability): </a:t>
            </a:r>
          </a:p>
          <a:p>
            <a:pPr algn="ctr">
              <a:lnSpc>
                <a:spcPts val="4759"/>
              </a:lnSpc>
            </a:pPr>
            <a:endParaRPr lang="en-US" sz="3399" b="1">
              <a:solidFill>
                <a:srgbClr val="2B4B82"/>
              </a:solidFill>
              <a:latin typeface="Josefin Sans Bold"/>
              <a:ea typeface="Josefin Sans Bold"/>
              <a:cs typeface="Josefin Sans Bold"/>
              <a:sym typeface="Josefin Sans Bold"/>
            </a:endParaRPr>
          </a:p>
        </p:txBody>
      </p:sp>
      <p:sp>
        <p:nvSpPr>
          <p:cNvPr id="11" name="TextBox 11"/>
          <p:cNvSpPr txBox="1"/>
          <p:nvPr/>
        </p:nvSpPr>
        <p:spPr>
          <a:xfrm>
            <a:off x="-170640" y="7779861"/>
            <a:ext cx="7520821" cy="589915"/>
          </a:xfrm>
          <a:prstGeom prst="rect">
            <a:avLst/>
          </a:prstGeom>
        </p:spPr>
        <p:txBody>
          <a:bodyPr lIns="0" tIns="0" rIns="0" bIns="0" rtlCol="0" anchor="t">
            <a:spAutoFit/>
          </a:bodyPr>
          <a:lstStyle/>
          <a:p>
            <a:pPr algn="ctr">
              <a:lnSpc>
                <a:spcPts val="4759"/>
              </a:lnSpc>
            </a:pPr>
            <a:r>
              <a:rPr lang="en-US" sz="3399" b="1">
                <a:solidFill>
                  <a:srgbClr val="2B4B82"/>
                </a:solidFill>
                <a:latin typeface="Josefin Sans Bold"/>
                <a:ea typeface="Josefin Sans Bold"/>
                <a:cs typeface="Josefin Sans Bold"/>
                <a:sym typeface="Josefin Sans Bold"/>
              </a:rPr>
              <a:t>7. Tính linh hoạt (Flexibility)</a:t>
            </a:r>
          </a:p>
        </p:txBody>
      </p:sp>
      <p:sp>
        <p:nvSpPr>
          <p:cNvPr id="12" name="TextBox 12"/>
          <p:cNvSpPr txBox="1"/>
          <p:nvPr/>
        </p:nvSpPr>
        <p:spPr>
          <a:xfrm>
            <a:off x="-170640" y="8788877"/>
            <a:ext cx="7520821" cy="1189990"/>
          </a:xfrm>
          <a:prstGeom prst="rect">
            <a:avLst/>
          </a:prstGeom>
        </p:spPr>
        <p:txBody>
          <a:bodyPr lIns="0" tIns="0" rIns="0" bIns="0" rtlCol="0" anchor="t">
            <a:spAutoFit/>
          </a:bodyPr>
          <a:lstStyle/>
          <a:p>
            <a:pPr algn="ctr">
              <a:lnSpc>
                <a:spcPts val="4759"/>
              </a:lnSpc>
            </a:pPr>
            <a:r>
              <a:rPr lang="en-US" sz="3399" b="1">
                <a:solidFill>
                  <a:srgbClr val="2B4B82"/>
                </a:solidFill>
                <a:latin typeface="Josefin Sans Bold"/>
                <a:ea typeface="Josefin Sans Bold"/>
                <a:cs typeface="Josefin Sans Bold"/>
                <a:sym typeface="Josefin Sans Bold"/>
              </a:rPr>
              <a:t>8.Hiệu suất (Performance): </a:t>
            </a:r>
          </a:p>
          <a:p>
            <a:pPr algn="ctr">
              <a:lnSpc>
                <a:spcPts val="4759"/>
              </a:lnSpc>
            </a:pPr>
            <a:endParaRPr lang="en-US" sz="3399" b="1">
              <a:solidFill>
                <a:srgbClr val="2B4B82"/>
              </a:solidFill>
              <a:latin typeface="Josefin Sans Bold"/>
              <a:ea typeface="Josefin Sans Bold"/>
              <a:cs typeface="Josefin Sans Bold"/>
              <a:sym typeface="Josefin Sans 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AutoShape 2"/>
          <p:cNvSpPr/>
          <p:nvPr/>
        </p:nvSpPr>
        <p:spPr>
          <a:xfrm>
            <a:off x="0" y="5143500"/>
            <a:ext cx="64922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p:cNvSpPr/>
          <p:nvPr/>
        </p:nvSpPr>
        <p:spPr>
          <a:xfrm>
            <a:off x="11795760" y="5124450"/>
            <a:ext cx="6492240" cy="0"/>
          </a:xfrm>
          <a:prstGeom prst="line">
            <a:avLst/>
          </a:prstGeom>
          <a:ln w="38100" cap="flat">
            <a:solidFill>
              <a:srgbClr val="000000"/>
            </a:solidFill>
            <a:prstDash val="solid"/>
            <a:headEnd type="none" w="sm" len="sm"/>
            <a:tailEnd type="none" w="sm" len="sm"/>
          </a:ln>
        </p:spPr>
        <p:txBody>
          <a:bodyPr/>
          <a:lstStyle/>
          <a:p>
            <a:endParaRPr lang="en-US"/>
          </a:p>
        </p:txBody>
      </p:sp>
      <p:sp>
        <p:nvSpPr>
          <p:cNvPr id="4" name="AutoShape 4"/>
          <p:cNvSpPr/>
          <p:nvPr/>
        </p:nvSpPr>
        <p:spPr>
          <a:xfrm flipH="1" flipV="1">
            <a:off x="9144000" y="6692834"/>
            <a:ext cx="19050" cy="3451371"/>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AutoShape 5"/>
          <p:cNvSpPr/>
          <p:nvPr/>
        </p:nvSpPr>
        <p:spPr>
          <a:xfrm flipH="1" flipV="1">
            <a:off x="9134475" y="105"/>
            <a:ext cx="19050" cy="3451371"/>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6"/>
          <p:cNvPicPr>
            <a:picLocks noChangeAspect="1"/>
          </p:cNvPicPr>
          <p:nvPr/>
        </p:nvPicPr>
        <p:blipFill>
          <a:blip r:embed="rId2"/>
          <a:srcRect/>
          <a:stretch>
            <a:fillRect/>
          </a:stretch>
        </p:blipFill>
        <p:spPr>
          <a:xfrm>
            <a:off x="15239098" y="198765"/>
            <a:ext cx="2597153" cy="2519238"/>
          </a:xfrm>
          <a:prstGeom prst="rect">
            <a:avLst/>
          </a:prstGeom>
        </p:spPr>
      </p:pic>
      <p:sp>
        <p:nvSpPr>
          <p:cNvPr id="7" name="Freeform 7"/>
          <p:cNvSpPr/>
          <p:nvPr/>
        </p:nvSpPr>
        <p:spPr>
          <a:xfrm>
            <a:off x="5730868" y="6692834"/>
            <a:ext cx="3053128" cy="3053128"/>
          </a:xfrm>
          <a:custGeom>
            <a:avLst/>
            <a:gdLst/>
            <a:ahLst/>
            <a:cxnLst/>
            <a:rect l="l" t="t" r="r" b="b"/>
            <a:pathLst>
              <a:path w="3053128" h="3053128">
                <a:moveTo>
                  <a:pt x="0" y="0"/>
                </a:moveTo>
                <a:lnTo>
                  <a:pt x="3053127" y="0"/>
                </a:lnTo>
                <a:lnTo>
                  <a:pt x="3053127" y="3053128"/>
                </a:lnTo>
                <a:lnTo>
                  <a:pt x="0" y="3053128"/>
                </a:lnTo>
                <a:lnTo>
                  <a:pt x="0" y="0"/>
                </a:lnTo>
                <a:close/>
              </a:path>
            </a:pathLst>
          </a:custGeom>
          <a:blipFill>
            <a:blip r:embed="rId3"/>
            <a:stretch>
              <a:fillRect/>
            </a:stretch>
          </a:blipFill>
        </p:spPr>
        <p:txBody>
          <a:bodyPr/>
          <a:lstStyle/>
          <a:p>
            <a:endParaRPr lang="en-US"/>
          </a:p>
        </p:txBody>
      </p:sp>
      <p:sp>
        <p:nvSpPr>
          <p:cNvPr id="8" name="Freeform 8"/>
          <p:cNvSpPr/>
          <p:nvPr/>
        </p:nvSpPr>
        <p:spPr>
          <a:xfrm>
            <a:off x="5582572" y="747339"/>
            <a:ext cx="3349720" cy="2704137"/>
          </a:xfrm>
          <a:custGeom>
            <a:avLst/>
            <a:gdLst/>
            <a:ahLst/>
            <a:cxnLst/>
            <a:rect l="l" t="t" r="r" b="b"/>
            <a:pathLst>
              <a:path w="3349720" h="2704137">
                <a:moveTo>
                  <a:pt x="0" y="0"/>
                </a:moveTo>
                <a:lnTo>
                  <a:pt x="3349719" y="0"/>
                </a:lnTo>
                <a:lnTo>
                  <a:pt x="3349719" y="2704137"/>
                </a:lnTo>
                <a:lnTo>
                  <a:pt x="0" y="27041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a:off x="10110653" y="440624"/>
            <a:ext cx="5730868" cy="3489123"/>
            <a:chOff x="0" y="0"/>
            <a:chExt cx="7641157" cy="4652164"/>
          </a:xfrm>
        </p:grpSpPr>
        <p:sp>
          <p:nvSpPr>
            <p:cNvPr id="10" name="TextBox 10"/>
            <p:cNvSpPr txBox="1"/>
            <p:nvPr/>
          </p:nvSpPr>
          <p:spPr>
            <a:xfrm>
              <a:off x="0" y="2565810"/>
              <a:ext cx="7233778" cy="2086354"/>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Dễ dàng phát hiện các mẫu phức tạp trong dữ liệu</a:t>
              </a:r>
            </a:p>
            <a:p>
              <a:pPr algn="l">
                <a:lnSpc>
                  <a:spcPts val="4228"/>
                </a:lnSpc>
              </a:pPr>
              <a:endParaRPr lang="en-US" sz="3020">
                <a:solidFill>
                  <a:srgbClr val="2B4B82"/>
                </a:solidFill>
                <a:latin typeface="Josefin Sans"/>
                <a:ea typeface="Josefin Sans"/>
                <a:cs typeface="Josefin Sans"/>
                <a:sym typeface="Josefin Sans"/>
              </a:endParaRPr>
            </a:p>
          </p:txBody>
        </p:sp>
        <p:sp>
          <p:nvSpPr>
            <p:cNvPr id="11" name="TextBox 11"/>
            <p:cNvSpPr txBox="1"/>
            <p:nvPr/>
          </p:nvSpPr>
          <p:spPr>
            <a:xfrm>
              <a:off x="407378" y="-76200"/>
              <a:ext cx="7233778" cy="1615412"/>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Phát hiện pattern và insight</a:t>
              </a:r>
            </a:p>
          </p:txBody>
        </p:sp>
      </p:grpSp>
      <p:grpSp>
        <p:nvGrpSpPr>
          <p:cNvPr id="12" name="Group 12"/>
          <p:cNvGrpSpPr/>
          <p:nvPr/>
        </p:nvGrpSpPr>
        <p:grpSpPr>
          <a:xfrm>
            <a:off x="0" y="532088"/>
            <a:ext cx="5730868" cy="3397658"/>
            <a:chOff x="0" y="0"/>
            <a:chExt cx="7641157" cy="4530211"/>
          </a:xfrm>
        </p:grpSpPr>
        <p:sp>
          <p:nvSpPr>
            <p:cNvPr id="13" name="TextBox 13"/>
            <p:cNvSpPr txBox="1"/>
            <p:nvPr/>
          </p:nvSpPr>
          <p:spPr>
            <a:xfrm>
              <a:off x="0" y="1736534"/>
              <a:ext cx="7233778" cy="2793678"/>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Phản ánh trực tiếp cách dữ liệu liên kết trong thế giới thực</a:t>
              </a:r>
            </a:p>
            <a:p>
              <a:pPr algn="l">
                <a:lnSpc>
                  <a:spcPts val="4228"/>
                </a:lnSpc>
              </a:pPr>
              <a:endParaRPr lang="en-US" sz="3020">
                <a:solidFill>
                  <a:srgbClr val="2B4B82"/>
                </a:solidFill>
                <a:latin typeface="Josefin Sans"/>
                <a:ea typeface="Josefin Sans"/>
                <a:cs typeface="Josefin Sans"/>
                <a:sym typeface="Josefin Sans"/>
              </a:endParaRPr>
            </a:p>
          </p:txBody>
        </p:sp>
        <p:sp>
          <p:nvSpPr>
            <p:cNvPr id="14" name="TextBox 14"/>
            <p:cNvSpPr txBox="1"/>
            <p:nvPr/>
          </p:nvSpPr>
          <p:spPr>
            <a:xfrm>
              <a:off x="407378" y="-76200"/>
              <a:ext cx="7233778" cy="786136"/>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Mô hình dữ liệu tự nhiên</a:t>
              </a:r>
            </a:p>
          </p:txBody>
        </p:sp>
      </p:grpSp>
      <p:grpSp>
        <p:nvGrpSpPr>
          <p:cNvPr id="15" name="Group 15"/>
          <p:cNvGrpSpPr/>
          <p:nvPr/>
        </p:nvGrpSpPr>
        <p:grpSpPr>
          <a:xfrm>
            <a:off x="0" y="6692834"/>
            <a:ext cx="5730868" cy="3397658"/>
            <a:chOff x="0" y="0"/>
            <a:chExt cx="7641157" cy="4530211"/>
          </a:xfrm>
        </p:grpSpPr>
        <p:sp>
          <p:nvSpPr>
            <p:cNvPr id="16" name="TextBox 16"/>
            <p:cNvSpPr txBox="1"/>
            <p:nvPr/>
          </p:nvSpPr>
          <p:spPr>
            <a:xfrm>
              <a:off x="0" y="1736534"/>
              <a:ext cx="7233778" cy="2793678"/>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Tích hợp các thuật toán như tìm đường đi ngắn nhất, phát hiện cộng đồng</a:t>
              </a:r>
            </a:p>
            <a:p>
              <a:pPr algn="l">
                <a:lnSpc>
                  <a:spcPts val="4228"/>
                </a:lnSpc>
              </a:pPr>
              <a:endParaRPr lang="en-US" sz="3020">
                <a:solidFill>
                  <a:srgbClr val="2B4B82"/>
                </a:solidFill>
                <a:latin typeface="Josefin Sans"/>
                <a:ea typeface="Josefin Sans"/>
                <a:cs typeface="Josefin Sans"/>
                <a:sym typeface="Josefin Sans"/>
              </a:endParaRPr>
            </a:p>
          </p:txBody>
        </p:sp>
        <p:sp>
          <p:nvSpPr>
            <p:cNvPr id="17" name="TextBox 17"/>
            <p:cNvSpPr txBox="1"/>
            <p:nvPr/>
          </p:nvSpPr>
          <p:spPr>
            <a:xfrm>
              <a:off x="407378" y="-76200"/>
              <a:ext cx="7233778" cy="786136"/>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Hỗ trợ thuật toán đồ thị</a:t>
              </a:r>
            </a:p>
          </p:txBody>
        </p:sp>
      </p:grpSp>
      <p:grpSp>
        <p:nvGrpSpPr>
          <p:cNvPr id="18" name="Group 18"/>
          <p:cNvGrpSpPr/>
          <p:nvPr/>
        </p:nvGrpSpPr>
        <p:grpSpPr>
          <a:xfrm>
            <a:off x="10415921" y="6692834"/>
            <a:ext cx="5730868" cy="3397658"/>
            <a:chOff x="0" y="0"/>
            <a:chExt cx="7641157" cy="4530211"/>
          </a:xfrm>
        </p:grpSpPr>
        <p:sp>
          <p:nvSpPr>
            <p:cNvPr id="19" name="TextBox 19"/>
            <p:cNvSpPr txBox="1"/>
            <p:nvPr/>
          </p:nvSpPr>
          <p:spPr>
            <a:xfrm>
              <a:off x="0" y="1736534"/>
              <a:ext cx="7233778" cy="2793678"/>
            </a:xfrm>
            <a:prstGeom prst="rect">
              <a:avLst/>
            </a:prstGeom>
          </p:spPr>
          <p:txBody>
            <a:bodyPr lIns="0" tIns="0" rIns="0" bIns="0" rtlCol="0" anchor="t">
              <a:spAutoFit/>
            </a:bodyPr>
            <a:lstStyle/>
            <a:p>
              <a:pPr marL="652111" lvl="1" indent="-326056" algn="l">
                <a:lnSpc>
                  <a:spcPts val="4228"/>
                </a:lnSpc>
                <a:buFont typeface="Arial"/>
                <a:buChar char="•"/>
              </a:pPr>
              <a:r>
                <a:rPr lang="en-US" sz="3020">
                  <a:solidFill>
                    <a:srgbClr val="2B4B82"/>
                  </a:solidFill>
                  <a:latin typeface="Josefin Sans"/>
                  <a:ea typeface="Josefin Sans"/>
                  <a:cs typeface="Josefin Sans"/>
                  <a:sym typeface="Josefin Sans"/>
                </a:rPr>
                <a:t>Thêm nút và mối quan hệ mới không yêu cầu thay đổi schema</a:t>
              </a:r>
            </a:p>
            <a:p>
              <a:pPr algn="l">
                <a:lnSpc>
                  <a:spcPts val="4228"/>
                </a:lnSpc>
              </a:pPr>
              <a:endParaRPr lang="en-US" sz="3020">
                <a:solidFill>
                  <a:srgbClr val="2B4B82"/>
                </a:solidFill>
                <a:latin typeface="Josefin Sans"/>
                <a:ea typeface="Josefin Sans"/>
                <a:cs typeface="Josefin Sans"/>
                <a:sym typeface="Josefin Sans"/>
              </a:endParaRPr>
            </a:p>
          </p:txBody>
        </p:sp>
        <p:sp>
          <p:nvSpPr>
            <p:cNvPr id="20" name="TextBox 20"/>
            <p:cNvSpPr txBox="1"/>
            <p:nvPr/>
          </p:nvSpPr>
          <p:spPr>
            <a:xfrm>
              <a:off x="407378" y="-76200"/>
              <a:ext cx="7233778" cy="786136"/>
            </a:xfrm>
            <a:prstGeom prst="rect">
              <a:avLst/>
            </a:prstGeom>
          </p:spPr>
          <p:txBody>
            <a:bodyPr lIns="0" tIns="0" rIns="0" bIns="0" rtlCol="0" anchor="t">
              <a:spAutoFit/>
            </a:bodyPr>
            <a:lstStyle/>
            <a:p>
              <a:pPr algn="l">
                <a:lnSpc>
                  <a:spcPts val="4933"/>
                </a:lnSpc>
              </a:pPr>
              <a:r>
                <a:rPr lang="en-US" sz="3523" b="1">
                  <a:solidFill>
                    <a:srgbClr val="2B4B82"/>
                  </a:solidFill>
                  <a:latin typeface="Josefin Sans Bold"/>
                  <a:ea typeface="Josefin Sans Bold"/>
                  <a:cs typeface="Josefin Sans Bold"/>
                  <a:sym typeface="Josefin Sans Bold"/>
                </a:rPr>
                <a:t>Mở rộng linh hoạt</a:t>
              </a:r>
            </a:p>
          </p:txBody>
        </p:sp>
      </p:grpSp>
      <p:pic>
        <p:nvPicPr>
          <p:cNvPr id="21" name="Picture 21"/>
          <p:cNvPicPr>
            <a:picLocks noChangeAspect="1"/>
          </p:cNvPicPr>
          <p:nvPr/>
        </p:nvPicPr>
        <p:blipFill>
          <a:blip r:embed="rId6"/>
          <a:srcRect/>
          <a:stretch>
            <a:fillRect/>
          </a:stretch>
        </p:blipFill>
        <p:spPr>
          <a:xfrm>
            <a:off x="16343597" y="6804335"/>
            <a:ext cx="1694313" cy="762441"/>
          </a:xfrm>
          <a:prstGeom prst="rect">
            <a:avLst/>
          </a:prstGeom>
        </p:spPr>
      </p:pic>
      <p:pic>
        <p:nvPicPr>
          <p:cNvPr id="22" name="Picture 22"/>
          <p:cNvPicPr>
            <a:picLocks noChangeAspect="1"/>
          </p:cNvPicPr>
          <p:nvPr/>
        </p:nvPicPr>
        <p:blipFill>
          <a:blip r:embed="rId6"/>
          <a:srcRect/>
          <a:stretch>
            <a:fillRect/>
          </a:stretch>
        </p:blipFill>
        <p:spPr>
          <a:xfrm rot="-10800000">
            <a:off x="15037439" y="6804335"/>
            <a:ext cx="1694313" cy="762441"/>
          </a:xfrm>
          <a:prstGeom prst="rect">
            <a:avLst/>
          </a:prstGeom>
        </p:spPr>
      </p:pic>
      <p:pic>
        <p:nvPicPr>
          <p:cNvPr id="23" name="Picture 23"/>
          <p:cNvPicPr>
            <a:picLocks noChangeAspect="1"/>
          </p:cNvPicPr>
          <p:nvPr/>
        </p:nvPicPr>
        <p:blipFill>
          <a:blip r:embed="rId6"/>
          <a:srcRect/>
          <a:stretch>
            <a:fillRect/>
          </a:stretch>
        </p:blipFill>
        <p:spPr>
          <a:xfrm rot="-5400000">
            <a:off x="15736642" y="6206095"/>
            <a:ext cx="1694313" cy="762441"/>
          </a:xfrm>
          <a:prstGeom prst="rect">
            <a:avLst/>
          </a:prstGeom>
        </p:spPr>
      </p:pic>
      <p:pic>
        <p:nvPicPr>
          <p:cNvPr id="24" name="Picture 24"/>
          <p:cNvPicPr>
            <a:picLocks noChangeAspect="1"/>
          </p:cNvPicPr>
          <p:nvPr/>
        </p:nvPicPr>
        <p:blipFill>
          <a:blip r:embed="rId6"/>
          <a:srcRect/>
          <a:stretch>
            <a:fillRect/>
          </a:stretch>
        </p:blipFill>
        <p:spPr>
          <a:xfrm rot="5400000">
            <a:off x="15736642" y="7499368"/>
            <a:ext cx="1694313" cy="76244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435665" y="2845473"/>
            <a:ext cx="1196998" cy="4199992"/>
          </a:xfrm>
          <a:prstGeom prst="rect">
            <a:avLst/>
          </a:prstGeom>
        </p:spPr>
      </p:pic>
      <p:pic>
        <p:nvPicPr>
          <p:cNvPr id="3" name="Picture 3"/>
          <p:cNvPicPr>
            <a:picLocks noChangeAspect="1"/>
          </p:cNvPicPr>
          <p:nvPr/>
        </p:nvPicPr>
        <p:blipFill>
          <a:blip r:embed="rId3"/>
          <a:srcRect/>
          <a:stretch>
            <a:fillRect/>
          </a:stretch>
        </p:blipFill>
        <p:spPr>
          <a:xfrm>
            <a:off x="464555" y="7246240"/>
            <a:ext cx="3042516" cy="2357950"/>
          </a:xfrm>
          <a:prstGeom prst="rect">
            <a:avLst/>
          </a:prstGeom>
        </p:spPr>
      </p:pic>
      <p:pic>
        <p:nvPicPr>
          <p:cNvPr id="4" name="Picture 4"/>
          <p:cNvPicPr>
            <a:picLocks noChangeAspect="1"/>
          </p:cNvPicPr>
          <p:nvPr/>
        </p:nvPicPr>
        <p:blipFill>
          <a:blip r:embed="rId4"/>
          <a:srcRect/>
          <a:stretch>
            <a:fillRect/>
          </a:stretch>
        </p:blipFill>
        <p:spPr>
          <a:xfrm>
            <a:off x="14511714" y="6878442"/>
            <a:ext cx="3340387" cy="3408558"/>
          </a:xfrm>
          <a:prstGeom prst="rect">
            <a:avLst/>
          </a:prstGeom>
        </p:spPr>
      </p:pic>
      <p:sp>
        <p:nvSpPr>
          <p:cNvPr id="5" name="Freeform 5"/>
          <p:cNvSpPr/>
          <p:nvPr/>
        </p:nvSpPr>
        <p:spPr>
          <a:xfrm>
            <a:off x="12971339" y="7517532"/>
            <a:ext cx="1540375" cy="2484476"/>
          </a:xfrm>
          <a:custGeom>
            <a:avLst/>
            <a:gdLst/>
            <a:ahLst/>
            <a:cxnLst/>
            <a:rect l="l" t="t" r="r" b="b"/>
            <a:pathLst>
              <a:path w="1540375" h="2484476">
                <a:moveTo>
                  <a:pt x="0" y="0"/>
                </a:moveTo>
                <a:lnTo>
                  <a:pt x="1540375" y="0"/>
                </a:lnTo>
                <a:lnTo>
                  <a:pt x="1540375" y="2484477"/>
                </a:lnTo>
                <a:lnTo>
                  <a:pt x="0" y="24844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576402" y="424540"/>
            <a:ext cx="10693070" cy="3019622"/>
            <a:chOff x="0" y="0"/>
            <a:chExt cx="14257426" cy="4026163"/>
          </a:xfrm>
        </p:grpSpPr>
        <p:sp>
          <p:nvSpPr>
            <p:cNvPr id="7" name="TextBox 7"/>
            <p:cNvSpPr txBox="1"/>
            <p:nvPr/>
          </p:nvSpPr>
          <p:spPr>
            <a:xfrm>
              <a:off x="0" y="209550"/>
              <a:ext cx="14257426" cy="3068629"/>
            </a:xfrm>
            <a:prstGeom prst="rect">
              <a:avLst/>
            </a:prstGeom>
          </p:spPr>
          <p:txBody>
            <a:bodyPr lIns="0" tIns="0" rIns="0" bIns="0" rtlCol="0" anchor="t">
              <a:spAutoFit/>
            </a:bodyPr>
            <a:lstStyle/>
            <a:p>
              <a:pPr algn="l">
                <a:lnSpc>
                  <a:spcPts val="8598"/>
                </a:lnSpc>
              </a:pPr>
              <a:r>
                <a:rPr lang="en-US" sz="9051" b="1" spc="-90">
                  <a:solidFill>
                    <a:srgbClr val="2B4B82"/>
                  </a:solidFill>
                  <a:latin typeface="Josefin Sans Bold"/>
                  <a:ea typeface="Josefin Sans Bold"/>
                  <a:cs typeface="Josefin Sans Bold"/>
                  <a:sym typeface="Josefin Sans Bold"/>
                </a:rPr>
                <a:t>Trường hợp sử dụng lý tưởng:</a:t>
              </a:r>
            </a:p>
          </p:txBody>
        </p:sp>
        <p:sp>
          <p:nvSpPr>
            <p:cNvPr id="8" name="TextBox 8"/>
            <p:cNvSpPr txBox="1"/>
            <p:nvPr/>
          </p:nvSpPr>
          <p:spPr>
            <a:xfrm>
              <a:off x="0" y="3351370"/>
              <a:ext cx="14257426" cy="677159"/>
            </a:xfrm>
            <a:prstGeom prst="rect">
              <a:avLst/>
            </a:prstGeom>
          </p:spPr>
          <p:txBody>
            <a:bodyPr lIns="0" tIns="0" rIns="0" bIns="0" rtlCol="0" anchor="t">
              <a:spAutoFit/>
            </a:bodyPr>
            <a:lstStyle/>
            <a:p>
              <a:pPr algn="l">
                <a:lnSpc>
                  <a:spcPts val="4532"/>
                </a:lnSpc>
              </a:pPr>
              <a:endParaRPr/>
            </a:p>
          </p:txBody>
        </p:sp>
      </p:grpSp>
      <p:sp>
        <p:nvSpPr>
          <p:cNvPr id="9" name="TextBox 9"/>
          <p:cNvSpPr txBox="1"/>
          <p:nvPr/>
        </p:nvSpPr>
        <p:spPr>
          <a:xfrm>
            <a:off x="297739" y="3055643"/>
            <a:ext cx="6137925" cy="4190597"/>
          </a:xfrm>
          <a:prstGeom prst="rect">
            <a:avLst/>
          </a:prstGeom>
        </p:spPr>
        <p:txBody>
          <a:bodyPr lIns="0" tIns="0" rIns="0" bIns="0" rtlCol="0" anchor="t">
            <a:spAutoFit/>
          </a:bodyPr>
          <a:lstStyle/>
          <a:p>
            <a:pPr marL="737763" lvl="1" indent="-368881" algn="l">
              <a:lnSpc>
                <a:spcPts val="4784"/>
              </a:lnSpc>
              <a:buFont typeface="Arial"/>
              <a:buChar char="•"/>
            </a:pPr>
            <a:r>
              <a:rPr lang="en-US" sz="3417">
                <a:solidFill>
                  <a:srgbClr val="2B4B82"/>
                </a:solidFill>
                <a:latin typeface="Josefin Sans"/>
                <a:ea typeface="Josefin Sans"/>
                <a:cs typeface="Josefin Sans"/>
                <a:sym typeface="Josefin Sans"/>
              </a:rPr>
              <a:t>Mạng xã hội và phân tích mối quan hệ</a:t>
            </a:r>
          </a:p>
          <a:p>
            <a:pPr marL="737763" lvl="1" indent="-368881" algn="l">
              <a:lnSpc>
                <a:spcPts val="4784"/>
              </a:lnSpc>
              <a:buFont typeface="Arial"/>
              <a:buChar char="•"/>
            </a:pPr>
            <a:r>
              <a:rPr lang="en-US" sz="3417">
                <a:solidFill>
                  <a:srgbClr val="2B4B82"/>
                </a:solidFill>
                <a:latin typeface="Josefin Sans"/>
                <a:ea typeface="Josefin Sans"/>
                <a:cs typeface="Josefin Sans"/>
                <a:sym typeface="Josefin Sans"/>
              </a:rPr>
              <a:t>Hệ thống khuyến nghị (recommendation engines)</a:t>
            </a:r>
          </a:p>
          <a:p>
            <a:pPr marL="737763" lvl="1" indent="-368881" algn="l">
              <a:lnSpc>
                <a:spcPts val="4784"/>
              </a:lnSpc>
              <a:buFont typeface="Arial"/>
              <a:buChar char="•"/>
            </a:pPr>
            <a:r>
              <a:rPr lang="en-US" sz="3417">
                <a:solidFill>
                  <a:srgbClr val="2B4B82"/>
                </a:solidFill>
                <a:latin typeface="Josefin Sans"/>
                <a:ea typeface="Josefin Sans"/>
                <a:cs typeface="Josefin Sans"/>
                <a:sym typeface="Josefin Sans"/>
              </a:rPr>
              <a:t>Phát hiện gian lận và phân tích rủi ro</a:t>
            </a:r>
          </a:p>
          <a:p>
            <a:pPr algn="l">
              <a:lnSpc>
                <a:spcPts val="4784"/>
              </a:lnSpc>
            </a:pPr>
            <a:endParaRPr lang="en-US" sz="3417">
              <a:solidFill>
                <a:srgbClr val="2B4B82"/>
              </a:solidFill>
              <a:latin typeface="Josefin Sans"/>
              <a:ea typeface="Josefin Sans"/>
              <a:cs typeface="Josefin Sans"/>
              <a:sym typeface="Josefin Sans"/>
            </a:endParaRPr>
          </a:p>
        </p:txBody>
      </p:sp>
      <p:sp>
        <p:nvSpPr>
          <p:cNvPr id="10" name="TextBox 10"/>
          <p:cNvSpPr txBox="1"/>
          <p:nvPr/>
        </p:nvSpPr>
        <p:spPr>
          <a:xfrm>
            <a:off x="10482931" y="2759748"/>
            <a:ext cx="6969855" cy="4757785"/>
          </a:xfrm>
          <a:prstGeom prst="rect">
            <a:avLst/>
          </a:prstGeom>
        </p:spPr>
        <p:txBody>
          <a:bodyPr lIns="0" tIns="0" rIns="0" bIns="0" rtlCol="0" anchor="t">
            <a:spAutoFit/>
          </a:bodyPr>
          <a:lstStyle/>
          <a:p>
            <a:pPr marL="837758" lvl="1" indent="-418879" algn="l">
              <a:lnSpc>
                <a:spcPts val="5432"/>
              </a:lnSpc>
              <a:buFont typeface="Arial"/>
              <a:buChar char="•"/>
            </a:pPr>
            <a:r>
              <a:rPr lang="en-US" sz="3880">
                <a:solidFill>
                  <a:srgbClr val="2B4B82"/>
                </a:solidFill>
                <a:latin typeface="Josefin Sans"/>
                <a:ea typeface="Josefin Sans"/>
                <a:cs typeface="Josefin Sans"/>
                <a:sym typeface="Josefin Sans"/>
              </a:rPr>
              <a:t>Quản lý cơ sở hạ tầng mạng và IT</a:t>
            </a:r>
          </a:p>
          <a:p>
            <a:pPr marL="837758" lvl="1" indent="-418879" algn="l">
              <a:lnSpc>
                <a:spcPts val="5432"/>
              </a:lnSpc>
              <a:buFont typeface="Arial"/>
              <a:buChar char="•"/>
            </a:pPr>
            <a:r>
              <a:rPr lang="en-US" sz="3880">
                <a:solidFill>
                  <a:srgbClr val="2B4B82"/>
                </a:solidFill>
                <a:latin typeface="Josefin Sans"/>
                <a:ea typeface="Josefin Sans"/>
                <a:cs typeface="Josefin Sans"/>
                <a:sym typeface="Josefin Sans"/>
              </a:rPr>
              <a:t>Dữ liệu liên kết (linked data) và cơ sở tri thức</a:t>
            </a:r>
          </a:p>
          <a:p>
            <a:pPr marL="837758" lvl="1" indent="-418879" algn="l">
              <a:lnSpc>
                <a:spcPts val="5432"/>
              </a:lnSpc>
              <a:buFont typeface="Arial"/>
              <a:buChar char="•"/>
            </a:pPr>
            <a:r>
              <a:rPr lang="en-US" sz="3880">
                <a:solidFill>
                  <a:srgbClr val="2B4B82"/>
                </a:solidFill>
                <a:latin typeface="Josefin Sans"/>
                <a:ea typeface="Josefin Sans"/>
                <a:cs typeface="Josefin Sans"/>
                <a:sym typeface="Josefin Sans"/>
              </a:rPr>
              <a:t>Phân tích tác động và phân tích đường dẫn</a:t>
            </a:r>
          </a:p>
          <a:p>
            <a:pPr algn="l">
              <a:lnSpc>
                <a:spcPts val="5432"/>
              </a:lnSpc>
            </a:pPr>
            <a:endParaRPr lang="en-US" sz="3880">
              <a:solidFill>
                <a:srgbClr val="2B4B82"/>
              </a:solidFill>
              <a:latin typeface="Josefin Sans"/>
              <a:ea typeface="Josefin Sans"/>
              <a:cs typeface="Josefin Sans"/>
              <a:sym typeface="Josefi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2514396"/>
            <a:ext cx="5804775" cy="2336422"/>
          </a:xfrm>
          <a:custGeom>
            <a:avLst/>
            <a:gdLst/>
            <a:ahLst/>
            <a:cxnLst/>
            <a:rect l="l" t="t" r="r" b="b"/>
            <a:pathLst>
              <a:path w="5804775" h="2336422">
                <a:moveTo>
                  <a:pt x="0" y="0"/>
                </a:moveTo>
                <a:lnTo>
                  <a:pt x="5804775" y="0"/>
                </a:lnTo>
                <a:lnTo>
                  <a:pt x="5804775" y="2336422"/>
                </a:lnTo>
                <a:lnTo>
                  <a:pt x="0" y="2336422"/>
                </a:lnTo>
                <a:lnTo>
                  <a:pt x="0" y="0"/>
                </a:lnTo>
                <a:close/>
              </a:path>
            </a:pathLst>
          </a:custGeom>
          <a:blipFill>
            <a:blip r:embed="rId2"/>
            <a:stretch>
              <a:fillRect/>
            </a:stretch>
          </a:blipFill>
        </p:spPr>
        <p:txBody>
          <a:bodyPr/>
          <a:lstStyle/>
          <a:p>
            <a:endParaRPr lang="en-US"/>
          </a:p>
        </p:txBody>
      </p:sp>
      <p:sp>
        <p:nvSpPr>
          <p:cNvPr id="3" name="Freeform 3"/>
          <p:cNvSpPr/>
          <p:nvPr/>
        </p:nvSpPr>
        <p:spPr>
          <a:xfrm>
            <a:off x="10376775" y="2514396"/>
            <a:ext cx="4533797" cy="4533797"/>
          </a:xfrm>
          <a:custGeom>
            <a:avLst/>
            <a:gdLst/>
            <a:ahLst/>
            <a:cxnLst/>
            <a:rect l="l" t="t" r="r" b="b"/>
            <a:pathLst>
              <a:path w="4533797" h="4533797">
                <a:moveTo>
                  <a:pt x="0" y="0"/>
                </a:moveTo>
                <a:lnTo>
                  <a:pt x="4533797" y="0"/>
                </a:lnTo>
                <a:lnTo>
                  <a:pt x="4533797" y="4533797"/>
                </a:lnTo>
                <a:lnTo>
                  <a:pt x="0" y="4533797"/>
                </a:lnTo>
                <a:lnTo>
                  <a:pt x="0" y="0"/>
                </a:lnTo>
                <a:close/>
              </a:path>
            </a:pathLst>
          </a:custGeom>
          <a:blipFill>
            <a:blip r:embed="rId3"/>
            <a:stretch>
              <a:fillRect/>
            </a:stretch>
          </a:blipFill>
        </p:spPr>
        <p:txBody>
          <a:bodyPr/>
          <a:lstStyle/>
          <a:p>
            <a:endParaRPr lang="en-US"/>
          </a:p>
        </p:txBody>
      </p:sp>
      <p:sp>
        <p:nvSpPr>
          <p:cNvPr id="4" name="Freeform 4"/>
          <p:cNvSpPr/>
          <p:nvPr/>
        </p:nvSpPr>
        <p:spPr>
          <a:xfrm>
            <a:off x="1232775" y="4560329"/>
            <a:ext cx="9144000" cy="3040380"/>
          </a:xfrm>
          <a:custGeom>
            <a:avLst/>
            <a:gdLst/>
            <a:ahLst/>
            <a:cxnLst/>
            <a:rect l="l" t="t" r="r" b="b"/>
            <a:pathLst>
              <a:path w="9144000" h="3040380">
                <a:moveTo>
                  <a:pt x="0" y="0"/>
                </a:moveTo>
                <a:lnTo>
                  <a:pt x="9144000" y="0"/>
                </a:lnTo>
                <a:lnTo>
                  <a:pt x="9144000" y="3040380"/>
                </a:lnTo>
                <a:lnTo>
                  <a:pt x="0" y="3040380"/>
                </a:lnTo>
                <a:lnTo>
                  <a:pt x="0" y="0"/>
                </a:lnTo>
                <a:close/>
              </a:path>
            </a:pathLst>
          </a:custGeom>
          <a:blipFill>
            <a:blip r:embed="rId4"/>
            <a:stretch>
              <a:fillRect/>
            </a:stretch>
          </a:blipFill>
        </p:spPr>
        <p:txBody>
          <a:bodyPr/>
          <a:lstStyle/>
          <a:p>
            <a:endParaRPr lang="en-US"/>
          </a:p>
        </p:txBody>
      </p:sp>
      <p:sp>
        <p:nvSpPr>
          <p:cNvPr id="5" name="Freeform 5"/>
          <p:cNvSpPr/>
          <p:nvPr/>
        </p:nvSpPr>
        <p:spPr>
          <a:xfrm>
            <a:off x="5928075" y="6080519"/>
            <a:ext cx="9289000" cy="4644500"/>
          </a:xfrm>
          <a:custGeom>
            <a:avLst/>
            <a:gdLst/>
            <a:ahLst/>
            <a:cxnLst/>
            <a:rect l="l" t="t" r="r" b="b"/>
            <a:pathLst>
              <a:path w="9289000" h="4644500">
                <a:moveTo>
                  <a:pt x="0" y="0"/>
                </a:moveTo>
                <a:lnTo>
                  <a:pt x="9289000" y="0"/>
                </a:lnTo>
                <a:lnTo>
                  <a:pt x="9289000" y="4644499"/>
                </a:lnTo>
                <a:lnTo>
                  <a:pt x="0" y="4644499"/>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562887" y="247398"/>
            <a:ext cx="15451977" cy="1810750"/>
          </a:xfrm>
          <a:prstGeom prst="rect">
            <a:avLst/>
          </a:prstGeom>
        </p:spPr>
        <p:txBody>
          <a:bodyPr lIns="0" tIns="0" rIns="0" bIns="0" rtlCol="0" anchor="t">
            <a:spAutoFit/>
          </a:bodyPr>
          <a:lstStyle/>
          <a:p>
            <a:pPr algn="l">
              <a:lnSpc>
                <a:spcPts val="14825"/>
              </a:lnSpc>
            </a:pPr>
            <a:r>
              <a:rPr lang="en-US" sz="10589" b="1">
                <a:solidFill>
                  <a:srgbClr val="2B4B82"/>
                </a:solidFill>
                <a:latin typeface="Josefin Sans Bold"/>
                <a:ea typeface="Josefin Sans Bold"/>
                <a:cs typeface="Josefin Sans Bold"/>
                <a:sym typeface="Josefin Sans Bold"/>
              </a:rPr>
              <a:t>Các triển khai phổ biến: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406068" y="1133475"/>
            <a:ext cx="7647362" cy="6479261"/>
          </a:xfrm>
          <a:prstGeom prst="rect">
            <a:avLst/>
          </a:prstGeom>
        </p:spPr>
        <p:txBody>
          <a:bodyPr lIns="0" tIns="0" rIns="0" bIns="0" rtlCol="0" anchor="t">
            <a:spAutoFit/>
          </a:bodyPr>
          <a:lstStyle/>
          <a:p>
            <a:pPr algn="l">
              <a:lnSpc>
                <a:spcPts val="16972"/>
              </a:lnSpc>
            </a:pPr>
            <a:r>
              <a:rPr lang="en-US" sz="15153" b="1">
                <a:solidFill>
                  <a:srgbClr val="F7B4A7"/>
                </a:solidFill>
                <a:latin typeface="Josefin Sans Bold"/>
                <a:ea typeface="Josefin Sans Bold"/>
                <a:cs typeface="Josefin Sans Bold"/>
                <a:sym typeface="Josefin Sans Bold"/>
              </a:rPr>
              <a:t>NoSQL </a:t>
            </a:r>
          </a:p>
          <a:p>
            <a:pPr algn="l">
              <a:lnSpc>
                <a:spcPts val="16972"/>
              </a:lnSpc>
            </a:pPr>
            <a:r>
              <a:rPr lang="en-US" sz="15153" b="1">
                <a:solidFill>
                  <a:srgbClr val="F7B4A7"/>
                </a:solidFill>
                <a:latin typeface="Josefin Sans Bold"/>
                <a:ea typeface="Josefin Sans Bold"/>
                <a:cs typeface="Josefin Sans Bold"/>
                <a:sym typeface="Josefin Sans Bold"/>
              </a:rPr>
              <a:t>vs </a:t>
            </a:r>
          </a:p>
          <a:p>
            <a:pPr algn="l">
              <a:lnSpc>
                <a:spcPts val="16972"/>
              </a:lnSpc>
            </a:pPr>
            <a:r>
              <a:rPr lang="en-US" sz="15153" b="1">
                <a:solidFill>
                  <a:srgbClr val="F7B4A7"/>
                </a:solidFill>
                <a:latin typeface="Josefin Sans Bold"/>
                <a:ea typeface="Josefin Sans Bold"/>
                <a:cs typeface="Josefin Sans Bold"/>
                <a:sym typeface="Josefin Sans Bold"/>
              </a:rPr>
              <a:t>SQL</a:t>
            </a:r>
          </a:p>
        </p:txBody>
      </p:sp>
      <p:sp>
        <p:nvSpPr>
          <p:cNvPr id="3" name="Freeform 3"/>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852685" y="1581101"/>
            <a:ext cx="1194327" cy="2586142"/>
          </a:xfrm>
          <a:custGeom>
            <a:avLst/>
            <a:gdLst/>
            <a:ahLst/>
            <a:cxnLst/>
            <a:rect l="l" t="t" r="r" b="b"/>
            <a:pathLst>
              <a:path w="1194327" h="2586142">
                <a:moveTo>
                  <a:pt x="0" y="0"/>
                </a:moveTo>
                <a:lnTo>
                  <a:pt x="1194328" y="0"/>
                </a:lnTo>
                <a:lnTo>
                  <a:pt x="1194328"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flipH="1">
            <a:off x="1028700" y="1790711"/>
            <a:ext cx="5357753" cy="5591583"/>
          </a:xfrm>
          <a:custGeom>
            <a:avLst/>
            <a:gdLst/>
            <a:ahLst/>
            <a:cxnLst/>
            <a:rect l="l" t="t" r="r" b="b"/>
            <a:pathLst>
              <a:path w="5357753" h="5591583">
                <a:moveTo>
                  <a:pt x="5357753" y="0"/>
                </a:moveTo>
                <a:lnTo>
                  <a:pt x="0" y="0"/>
                </a:lnTo>
                <a:lnTo>
                  <a:pt x="0" y="5591583"/>
                </a:lnTo>
                <a:lnTo>
                  <a:pt x="5357753" y="5591583"/>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64D6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092329" y="351768"/>
          <a:ext cx="13937689" cy="8734426"/>
        </p:xfrm>
        <a:graphic>
          <a:graphicData uri="http://schemas.openxmlformats.org/drawingml/2006/table">
            <a:tbl>
              <a:tblPr/>
              <a:tblGrid>
                <a:gridCol w="6747794">
                  <a:extLst>
                    <a:ext uri="{9D8B030D-6E8A-4147-A177-3AD203B41FA5}">
                      <a16:colId xmlns:a16="http://schemas.microsoft.com/office/drawing/2014/main" val="20000"/>
                    </a:ext>
                  </a:extLst>
                </a:gridCol>
                <a:gridCol w="7189895">
                  <a:extLst>
                    <a:ext uri="{9D8B030D-6E8A-4147-A177-3AD203B41FA5}">
                      <a16:colId xmlns:a16="http://schemas.microsoft.com/office/drawing/2014/main" val="20001"/>
                    </a:ext>
                  </a:extLst>
                </a:gridCol>
              </a:tblGrid>
              <a:tr h="1425443">
                <a:tc>
                  <a:txBody>
                    <a:bodyPr/>
                    <a:lstStyle/>
                    <a:p>
                      <a:pPr algn="l">
                        <a:lnSpc>
                          <a:spcPts val="3172"/>
                        </a:lnSpc>
                        <a:defRPr/>
                      </a:pPr>
                      <a:endParaRPr lang="en-US" sz="1100"/>
                    </a:p>
                    <a:p>
                      <a:pPr algn="l">
                        <a:lnSpc>
                          <a:spcPts val="3172"/>
                        </a:lnSpc>
                      </a:pPr>
                      <a:r>
                        <a:rPr lang="en-US" sz="2600" b="1">
                          <a:solidFill>
                            <a:srgbClr val="FFFFFF"/>
                          </a:solidFill>
                          <a:latin typeface="Josefin Sans Bold"/>
                          <a:ea typeface="Josefin Sans Bold"/>
                          <a:cs typeface="Josefin Sans Bold"/>
                          <a:sym typeface="Josefin Sans Bold"/>
                        </a:rPr>
                        <a:t>  SQL</a:t>
                      </a:r>
                    </a:p>
                    <a:p>
                      <a:pPr algn="l">
                        <a:lnSpc>
                          <a:spcPts val="3172"/>
                        </a:lnSpc>
                      </a:pPr>
                      <a:r>
                        <a:rPr lang="en-US" sz="2600" b="1">
                          <a:solidFill>
                            <a:srgbClr val="FFFFFF"/>
                          </a:solidFill>
                          <a:latin typeface="Josefin Sans Bold"/>
                          <a:ea typeface="Josefin Sans Bold"/>
                          <a:cs typeface="Josefin Sans Bold"/>
                          <a:sym typeface="Josefin Sans Bold"/>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172"/>
                        </a:lnSpc>
                        <a:defRPr/>
                      </a:pPr>
                      <a:endParaRPr lang="en-US" sz="1100"/>
                    </a:p>
                    <a:p>
                      <a:pPr algn="l">
                        <a:lnSpc>
                          <a:spcPts val="3172"/>
                        </a:lnSpc>
                      </a:pPr>
                      <a:r>
                        <a:rPr lang="en-US" sz="2600" b="1">
                          <a:solidFill>
                            <a:srgbClr val="FFFFFF"/>
                          </a:solidFill>
                          <a:latin typeface="Josefin Sans Bold"/>
                          <a:ea typeface="Josefin Sans Bold"/>
                          <a:cs typeface="Josefin Sans Bold"/>
                          <a:sym typeface="Josefin Sans Bold"/>
                        </a:rPr>
                        <a:t>  NoSQL</a:t>
                      </a:r>
                    </a:p>
                    <a:p>
                      <a:pPr algn="l">
                        <a:lnSpc>
                          <a:spcPts val="3172"/>
                        </a:lnSpc>
                      </a:pPr>
                      <a:r>
                        <a:rPr lang="en-US" sz="2600" b="1">
                          <a:solidFill>
                            <a:srgbClr val="FFFFFF"/>
                          </a:solidFill>
                          <a:latin typeface="Josefin Sans Bold"/>
                          <a:ea typeface="Josefin Sans Bold"/>
                          <a:cs typeface="Josefin Sans Bold"/>
                          <a:sym typeface="Josefin Sans Bold"/>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827246">
                <a:tc>
                  <a:txBody>
                    <a:bodyPr/>
                    <a:lstStyle/>
                    <a:p>
                      <a:pPr algn="l">
                        <a:lnSpc>
                          <a:spcPts val="3172"/>
                        </a:lnSpc>
                        <a:defRPr/>
                      </a:pPr>
                      <a:endParaRPr lang="en-US" sz="1100"/>
                    </a:p>
                    <a:p>
                      <a:pPr algn="l">
                        <a:lnSpc>
                          <a:spcPts val="3172"/>
                        </a:lnSpc>
                      </a:pPr>
                      <a:r>
                        <a:rPr lang="en-US" sz="2600">
                          <a:solidFill>
                            <a:srgbClr val="FFFFFF"/>
                          </a:solidFill>
                          <a:latin typeface="Josefin Sans"/>
                          <a:ea typeface="Josefin Sans"/>
                          <a:cs typeface="Josefin Sans"/>
                          <a:sym typeface="Josefin Sans"/>
                        </a:rPr>
                        <a:t>  Cơ sở dữ liệu SQL chủ yếu được gọi là RDBMS hoặc Cơ sở dữ liệu quan hệ</a:t>
                      </a:r>
                    </a:p>
                    <a:p>
                      <a:pPr algn="l">
                        <a:lnSpc>
                          <a:spcPts val="3172"/>
                        </a:lnSpc>
                      </a:pPr>
                      <a:r>
                        <a:rPr lang="en-US" sz="2600">
                          <a:solidFill>
                            <a:srgbClr val="FFFFFF"/>
                          </a:solidFill>
                          <a:latin typeface="Josefin Sans"/>
                          <a:ea typeface="Josefin Sans"/>
                          <a:cs typeface="Josefin Sans"/>
                          <a:sym typeface="Josefin Sans"/>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172"/>
                        </a:lnSpc>
                        <a:defRPr/>
                      </a:pPr>
                      <a:endParaRPr lang="en-US" sz="1100"/>
                    </a:p>
                    <a:p>
                      <a:pPr algn="l">
                        <a:lnSpc>
                          <a:spcPts val="3172"/>
                        </a:lnSpc>
                      </a:pPr>
                      <a:r>
                        <a:rPr lang="en-US" sz="2600">
                          <a:solidFill>
                            <a:srgbClr val="FFFFFF"/>
                          </a:solidFill>
                          <a:latin typeface="Josefin Sans"/>
                          <a:ea typeface="Josefin Sans"/>
                          <a:cs typeface="Josefin Sans"/>
                          <a:sym typeface="Josefin Sans"/>
                        </a:rPr>
                        <a:t>  Cơ sở dữ liệu NoSQL chủ yếu được gọi là cơ sở dữ liệu không liên quan hoặc phân tán</a:t>
                      </a:r>
                    </a:p>
                    <a:p>
                      <a:pPr algn="l">
                        <a:lnSpc>
                          <a:spcPts val="3172"/>
                        </a:lnSpc>
                      </a:pPr>
                      <a:r>
                        <a:rPr lang="en-US" sz="2600">
                          <a:solidFill>
                            <a:srgbClr val="FFFFFF"/>
                          </a:solidFill>
                          <a:latin typeface="Josefin Sans"/>
                          <a:ea typeface="Josefin Sans"/>
                          <a:cs typeface="Josefin Sans"/>
                          <a:sym typeface="Josefin Sans"/>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25443">
                <a:tc>
                  <a:txBody>
                    <a:bodyPr/>
                    <a:lstStyle/>
                    <a:p>
                      <a:pPr algn="l">
                        <a:lnSpc>
                          <a:spcPts val="3172"/>
                        </a:lnSpc>
                        <a:defRPr/>
                      </a:pPr>
                      <a:endParaRPr lang="en-US" sz="1100"/>
                    </a:p>
                    <a:p>
                      <a:pPr algn="l">
                        <a:lnSpc>
                          <a:spcPts val="3172"/>
                        </a:lnSpc>
                      </a:pPr>
                      <a:r>
                        <a:rPr lang="en-US" sz="2600">
                          <a:solidFill>
                            <a:srgbClr val="FFFFFF"/>
                          </a:solidFill>
                          <a:latin typeface="Josefin Sans"/>
                          <a:ea typeface="Josefin Sans"/>
                          <a:cs typeface="Josefin Sans"/>
                          <a:sym typeface="Josefin Sans"/>
                        </a:rPr>
                        <a:t>  Structured query language (SQL)</a:t>
                      </a:r>
                    </a:p>
                    <a:p>
                      <a:pPr algn="l">
                        <a:lnSpc>
                          <a:spcPts val="3172"/>
                        </a:lnSpc>
                      </a:pPr>
                      <a:r>
                        <a:rPr lang="en-US" sz="2600">
                          <a:solidFill>
                            <a:srgbClr val="FFFFFF"/>
                          </a:solidFill>
                          <a:latin typeface="Josefin Sans"/>
                          <a:ea typeface="Josefin Sans"/>
                          <a:cs typeface="Josefin Sans"/>
                          <a:sym typeface="Josefin Sans"/>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172"/>
                        </a:lnSpc>
                        <a:defRPr/>
                      </a:pPr>
                      <a:endParaRPr lang="en-US" sz="1100"/>
                    </a:p>
                    <a:p>
                      <a:pPr algn="l">
                        <a:lnSpc>
                          <a:spcPts val="3172"/>
                        </a:lnSpc>
                      </a:pPr>
                      <a:r>
                        <a:rPr lang="en-US" sz="2600">
                          <a:solidFill>
                            <a:srgbClr val="FFFFFF"/>
                          </a:solidFill>
                          <a:latin typeface="Josefin Sans"/>
                          <a:ea typeface="Josefin Sans"/>
                          <a:cs typeface="Josefin Sans"/>
                          <a:sym typeface="Josefin Sans"/>
                        </a:rPr>
                        <a:t>  Không có ngôn ngữ query</a:t>
                      </a:r>
                    </a:p>
                    <a:p>
                      <a:pPr algn="l">
                        <a:lnSpc>
                          <a:spcPts val="3172"/>
                        </a:lnSpc>
                      </a:pPr>
                      <a:r>
                        <a:rPr lang="en-US" sz="2600">
                          <a:solidFill>
                            <a:srgbClr val="FFFFFF"/>
                          </a:solidFill>
                          <a:latin typeface="Josefin Sans"/>
                          <a:ea typeface="Josefin Sans"/>
                          <a:cs typeface="Josefin Sans"/>
                          <a:sym typeface="Josefin Sans"/>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827246">
                <a:tc>
                  <a:txBody>
                    <a:bodyPr/>
                    <a:lstStyle/>
                    <a:p>
                      <a:pPr algn="l">
                        <a:lnSpc>
                          <a:spcPts val="3172"/>
                        </a:lnSpc>
                        <a:defRPr/>
                      </a:pPr>
                      <a:endParaRPr lang="en-US" sz="1100"/>
                    </a:p>
                    <a:p>
                      <a:pPr algn="l">
                        <a:lnSpc>
                          <a:spcPts val="3172"/>
                        </a:lnSpc>
                      </a:pPr>
                      <a:r>
                        <a:rPr lang="en-US" sz="2600">
                          <a:solidFill>
                            <a:srgbClr val="FFFFFF"/>
                          </a:solidFill>
                          <a:latin typeface="Josefin Sans"/>
                          <a:ea typeface="Josefin Sans"/>
                          <a:cs typeface="Josefin Sans"/>
                          <a:sym typeface="Josefin Sans"/>
                        </a:rPr>
                        <a:t>  SQL databases có lược đồ được xác định trước</a:t>
                      </a:r>
                    </a:p>
                    <a:p>
                      <a:pPr algn="l">
                        <a:lnSpc>
                          <a:spcPts val="3172"/>
                        </a:lnSpc>
                      </a:pPr>
                      <a:r>
                        <a:rPr lang="en-US" sz="2600">
                          <a:solidFill>
                            <a:srgbClr val="FFFFFF"/>
                          </a:solidFill>
                          <a:latin typeface="Josefin Sans"/>
                          <a:ea typeface="Josefin Sans"/>
                          <a:cs typeface="Josefin Sans"/>
                          <a:sym typeface="Josefin Sans"/>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172"/>
                        </a:lnSpc>
                        <a:defRPr/>
                      </a:pPr>
                      <a:endParaRPr lang="en-US" sz="1100"/>
                    </a:p>
                    <a:p>
                      <a:pPr algn="l">
                        <a:lnSpc>
                          <a:spcPts val="3172"/>
                        </a:lnSpc>
                      </a:pPr>
                      <a:r>
                        <a:rPr lang="en-US" sz="2600">
                          <a:solidFill>
                            <a:srgbClr val="FFFFFF"/>
                          </a:solidFill>
                          <a:latin typeface="Josefin Sans"/>
                          <a:ea typeface="Josefin Sans"/>
                          <a:cs typeface="Josefin Sans"/>
                          <a:sym typeface="Josefin Sans"/>
                        </a:rPr>
                        <a:t>  NoSQL databases sử dụng lược đồ động cho dữ liệu phi cấu trúc.</a:t>
                      </a:r>
                    </a:p>
                    <a:p>
                      <a:pPr algn="l">
                        <a:lnSpc>
                          <a:spcPts val="3172"/>
                        </a:lnSpc>
                      </a:pPr>
                      <a:r>
                        <a:rPr lang="en-US" sz="2600">
                          <a:solidFill>
                            <a:srgbClr val="FFFFFF"/>
                          </a:solidFill>
                          <a:latin typeface="Josefin Sans"/>
                          <a:ea typeface="Josefin Sans"/>
                          <a:cs typeface="Josefin Sans"/>
                          <a:sym typeface="Josefin Sans"/>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29048">
                <a:tc>
                  <a:txBody>
                    <a:bodyPr/>
                    <a:lstStyle/>
                    <a:p>
                      <a:pPr algn="l">
                        <a:lnSpc>
                          <a:spcPts val="3172"/>
                        </a:lnSpc>
                        <a:defRPr/>
                      </a:pPr>
                      <a:endParaRPr lang="en-US" sz="1100"/>
                    </a:p>
                    <a:p>
                      <a:pPr algn="l">
                        <a:lnSpc>
                          <a:spcPts val="3172"/>
                        </a:lnSpc>
                      </a:pPr>
                      <a:r>
                        <a:rPr lang="en-US" sz="2600">
                          <a:solidFill>
                            <a:srgbClr val="FFFFFF"/>
                          </a:solidFill>
                          <a:latin typeface="Josefin Sans"/>
                          <a:ea typeface="Josefin Sans"/>
                          <a:cs typeface="Josefin Sans"/>
                          <a:sym typeface="Josefin Sans"/>
                        </a:rPr>
                        <a:t>  Nó được phát triển vào những năm 1970 để giải quyết các vấn đề với lưu trữ tệp phẳng</a:t>
                      </a:r>
                    </a:p>
                    <a:p>
                      <a:pPr algn="l">
                        <a:lnSpc>
                          <a:spcPts val="3172"/>
                        </a:lnSpc>
                      </a:pPr>
                      <a:r>
                        <a:rPr lang="en-US" sz="2600">
                          <a:solidFill>
                            <a:srgbClr val="FFFFFF"/>
                          </a:solidFill>
                          <a:latin typeface="Josefin Sans"/>
                          <a:ea typeface="Josefin Sans"/>
                          <a:cs typeface="Josefin Sans"/>
                          <a:sym typeface="Josefin Sans"/>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172"/>
                        </a:lnSpc>
                        <a:defRPr/>
                      </a:pPr>
                      <a:endParaRPr lang="en-US" sz="1100"/>
                    </a:p>
                    <a:p>
                      <a:pPr algn="l">
                        <a:lnSpc>
                          <a:spcPts val="3172"/>
                        </a:lnSpc>
                      </a:pPr>
                      <a:r>
                        <a:rPr lang="en-US" sz="2600">
                          <a:solidFill>
                            <a:srgbClr val="FFFFFF"/>
                          </a:solidFill>
                          <a:latin typeface="Josefin Sans"/>
                          <a:ea typeface="Josefin Sans"/>
                          <a:cs typeface="Josefin Sans"/>
                          <a:sym typeface="Josefin Sans"/>
                        </a:rPr>
                        <a:t>  Được phát triển vào cuối những năm 2000 để khắc phục các vấn đề và hạn chế của SQL databases.</a:t>
                      </a:r>
                    </a:p>
                    <a:p>
                      <a:pPr algn="l">
                        <a:lnSpc>
                          <a:spcPts val="3172"/>
                        </a:lnSpc>
                      </a:pPr>
                      <a:r>
                        <a:rPr lang="en-US" sz="2600">
                          <a:solidFill>
                            <a:srgbClr val="FFFFFF"/>
                          </a:solidFill>
                          <a:latin typeface="Josefin Sans"/>
                          <a:ea typeface="Josefin Sans"/>
                          <a:cs typeface="Josefin Sans"/>
                          <a:sym typeface="Josefin Sans"/>
                        </a:rPr>
                        <a:t>  </a:t>
                      </a:r>
                    </a:p>
                  </a:txBody>
                  <a:tcPr marL="0" marR="0" marT="0" marB="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Freeform 3"/>
          <p:cNvSpPr/>
          <p:nvPr/>
        </p:nvSpPr>
        <p:spPr>
          <a:xfrm>
            <a:off x="241546" y="6212574"/>
            <a:ext cx="3544430" cy="3544430"/>
          </a:xfrm>
          <a:custGeom>
            <a:avLst/>
            <a:gdLst/>
            <a:ahLst/>
            <a:cxnLst/>
            <a:rect l="l" t="t" r="r" b="b"/>
            <a:pathLst>
              <a:path w="3544430" h="3544430">
                <a:moveTo>
                  <a:pt x="0" y="0"/>
                </a:moveTo>
                <a:lnTo>
                  <a:pt x="3544430" y="0"/>
                </a:lnTo>
                <a:lnTo>
                  <a:pt x="3544430" y="3544430"/>
                </a:lnTo>
                <a:lnTo>
                  <a:pt x="0" y="354443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987796" y="-42446"/>
            <a:ext cx="4773772" cy="5819169"/>
          </a:xfrm>
          <a:prstGeom prst="rect">
            <a:avLst/>
          </a:prstGeom>
        </p:spPr>
        <p:txBody>
          <a:bodyPr lIns="0" tIns="0" rIns="0" bIns="0" rtlCol="0" anchor="t">
            <a:spAutoFit/>
          </a:bodyPr>
          <a:lstStyle/>
          <a:p>
            <a:pPr marL="1786324" lvl="1" indent="-893162" algn="l">
              <a:lnSpc>
                <a:spcPts val="11583"/>
              </a:lnSpc>
              <a:buAutoNum type="arabicPeriod"/>
            </a:pPr>
            <a:r>
              <a:rPr lang="en-US" sz="8273" b="1">
                <a:solidFill>
                  <a:srgbClr val="94DDDE"/>
                </a:solidFill>
                <a:latin typeface="Josefin Sans Bold"/>
                <a:ea typeface="Josefin Sans Bold"/>
                <a:cs typeface="Josefin Sans Bold"/>
                <a:sym typeface="Josefin Sans Bold"/>
              </a:rPr>
              <a:t>Giới thiêu, định nghĩa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2170416" y="-5029442"/>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356476" y="2082040"/>
          <a:ext cx="12871991" cy="7591425"/>
        </p:xfrm>
        <a:graphic>
          <a:graphicData uri="http://schemas.openxmlformats.org/drawingml/2006/table">
            <a:tbl>
              <a:tblPr/>
              <a:tblGrid>
                <a:gridCol w="6655563">
                  <a:extLst>
                    <a:ext uri="{9D8B030D-6E8A-4147-A177-3AD203B41FA5}">
                      <a16:colId xmlns:a16="http://schemas.microsoft.com/office/drawing/2014/main" val="20000"/>
                    </a:ext>
                  </a:extLst>
                </a:gridCol>
                <a:gridCol w="6216428">
                  <a:extLst>
                    <a:ext uri="{9D8B030D-6E8A-4147-A177-3AD203B41FA5}">
                      <a16:colId xmlns:a16="http://schemas.microsoft.com/office/drawing/2014/main" val="20001"/>
                    </a:ext>
                  </a:extLst>
                </a:gridCol>
              </a:tblGrid>
              <a:tr h="1993708">
                <a:tc>
                  <a:txBody>
                    <a:bodyPr/>
                    <a:lstStyle/>
                    <a:p>
                      <a:pPr algn="l">
                        <a:lnSpc>
                          <a:spcPts val="4228"/>
                        </a:lnSpc>
                        <a:defRPr/>
                      </a:pPr>
                      <a:endParaRPr lang="en-US" sz="1100"/>
                    </a:p>
                    <a:p>
                      <a:pPr algn="l">
                        <a:lnSpc>
                          <a:spcPts val="4228"/>
                        </a:lnSpc>
                      </a:pPr>
                      <a:r>
                        <a:rPr lang="en-US" sz="3020">
                          <a:solidFill>
                            <a:srgbClr val="000000"/>
                          </a:solidFill>
                          <a:latin typeface="Josefin Sans"/>
                          <a:ea typeface="Josefin Sans"/>
                          <a:cs typeface="Josefin Sans"/>
                          <a:sym typeface="Josefin Sans"/>
                        </a:rPr>
                        <a:t>  SQL</a:t>
                      </a:r>
                    </a:p>
                    <a:p>
                      <a:pPr algn="l">
                        <a:lnSpc>
                          <a:spcPts val="4228"/>
                        </a:lnSpc>
                      </a:pPr>
                      <a:r>
                        <a:rPr lang="en-US" sz="3020">
                          <a:solidFill>
                            <a:srgbClr val="000000"/>
                          </a:solidFill>
                          <a:latin typeface="Josefin Sans"/>
                          <a:ea typeface="Josefin Sans"/>
                          <a:cs typeface="Josefin Sans"/>
                          <a:sym typeface="Josefin Sans"/>
                        </a:rPr>
                        <a:t>  </a:t>
                      </a:r>
                    </a:p>
                  </a:txBody>
                  <a:tcPr marL="95250" marR="95250" marT="95250" marB="9525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lnSpc>
                          <a:spcPts val="4228"/>
                        </a:lnSpc>
                        <a:defRPr/>
                      </a:pPr>
                      <a:endParaRPr lang="en-US" sz="1100"/>
                    </a:p>
                    <a:p>
                      <a:pPr algn="l">
                        <a:lnSpc>
                          <a:spcPts val="4228"/>
                        </a:lnSpc>
                      </a:pPr>
                      <a:r>
                        <a:rPr lang="en-US" sz="3020">
                          <a:solidFill>
                            <a:srgbClr val="000000"/>
                          </a:solidFill>
                          <a:latin typeface="Josefin Sans"/>
                          <a:ea typeface="Josefin Sans"/>
                          <a:cs typeface="Josefin Sans"/>
                          <a:sym typeface="Josefin Sans"/>
                        </a:rPr>
                        <a:t>  NoSQL</a:t>
                      </a:r>
                    </a:p>
                    <a:p>
                      <a:pPr algn="l">
                        <a:lnSpc>
                          <a:spcPts val="4228"/>
                        </a:lnSpc>
                      </a:pPr>
                      <a:r>
                        <a:rPr lang="en-US" sz="3020">
                          <a:solidFill>
                            <a:srgbClr val="000000"/>
                          </a:solidFill>
                          <a:latin typeface="Josefin Sans"/>
                          <a:ea typeface="Josefin Sans"/>
                          <a:cs typeface="Josefin Sans"/>
                          <a:sym typeface="Josefin Sans"/>
                        </a:rPr>
                        <a:t>  </a:t>
                      </a:r>
                    </a:p>
                  </a:txBody>
                  <a:tcPr marL="95250" marR="95250" marT="95250" marB="9525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67242">
                <a:tc>
                  <a:txBody>
                    <a:bodyPr/>
                    <a:lstStyle/>
                    <a:p>
                      <a:pPr algn="l">
                        <a:lnSpc>
                          <a:spcPts val="4228"/>
                        </a:lnSpc>
                        <a:defRPr/>
                      </a:pPr>
                      <a:endParaRPr lang="en-US" sz="1100"/>
                    </a:p>
                    <a:p>
                      <a:pPr algn="l">
                        <a:lnSpc>
                          <a:spcPts val="4228"/>
                        </a:lnSpc>
                      </a:pPr>
                      <a:r>
                        <a:rPr lang="en-US" sz="3020">
                          <a:solidFill>
                            <a:srgbClr val="000000"/>
                          </a:solidFill>
                          <a:latin typeface="Josefin Sans"/>
                          <a:ea typeface="Josefin Sans"/>
                          <a:cs typeface="Josefin Sans"/>
                          <a:sym typeface="Josefin Sans"/>
                        </a:rPr>
                        <a:t>  Dữ liệu được lưu trữ dưới dạng các</a:t>
                      </a:r>
                    </a:p>
                    <a:p>
                      <a:pPr algn="l">
                        <a:lnSpc>
                          <a:spcPts val="4228"/>
                        </a:lnSpc>
                      </a:pPr>
                      <a:r>
                        <a:rPr lang="en-US" sz="3020">
                          <a:solidFill>
                            <a:srgbClr val="000000"/>
                          </a:solidFill>
                          <a:latin typeface="Josefin Sans"/>
                          <a:ea typeface="Josefin Sans"/>
                          <a:cs typeface="Josefin Sans"/>
                          <a:sym typeface="Josefin Sans"/>
                        </a:rPr>
                        <a:t>  bảng với hàng và cột.</a:t>
                      </a:r>
                    </a:p>
                    <a:p>
                      <a:pPr algn="l">
                        <a:lnSpc>
                          <a:spcPts val="4228"/>
                        </a:lnSpc>
                      </a:pPr>
                      <a:r>
                        <a:rPr lang="en-US" sz="3020">
                          <a:solidFill>
                            <a:srgbClr val="000000"/>
                          </a:solidFill>
                          <a:latin typeface="Josefin Sans"/>
                          <a:ea typeface="Josefin Sans"/>
                          <a:cs typeface="Josefin Sans"/>
                          <a:sym typeface="Josefin Sans"/>
                        </a:rPr>
                        <a:t>  </a:t>
                      </a:r>
                    </a:p>
                  </a:txBody>
                  <a:tcPr marL="95250" marR="95250" marT="95250" marB="9525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lnSpc>
                          <a:spcPts val="4228"/>
                        </a:lnSpc>
                        <a:defRPr/>
                      </a:pPr>
                      <a:endParaRPr lang="en-US" sz="1100"/>
                    </a:p>
                    <a:p>
                      <a:pPr algn="l">
                        <a:lnSpc>
                          <a:spcPts val="4228"/>
                        </a:lnSpc>
                      </a:pPr>
                      <a:r>
                        <a:rPr lang="en-US" sz="3020">
                          <a:solidFill>
                            <a:srgbClr val="000000"/>
                          </a:solidFill>
                          <a:latin typeface="Josefin Sans"/>
                          <a:ea typeface="Josefin Sans"/>
                          <a:cs typeface="Josefin Sans"/>
                          <a:sym typeface="Josefin Sans"/>
                        </a:rPr>
                        <a:t>  Dữ liệu được lưu trữ dưới dạng tài liệu, bảng, đồ thị, column-family, hoặc cấu trúc dữ liệu khác.</a:t>
                      </a:r>
                    </a:p>
                    <a:p>
                      <a:pPr algn="l">
                        <a:lnSpc>
                          <a:spcPts val="4228"/>
                        </a:lnSpc>
                      </a:pPr>
                      <a:r>
                        <a:rPr lang="en-US" sz="3020">
                          <a:solidFill>
                            <a:srgbClr val="000000"/>
                          </a:solidFill>
                          <a:latin typeface="Josefin Sans"/>
                          <a:ea typeface="Josefin Sans"/>
                          <a:cs typeface="Josefin Sans"/>
                          <a:sym typeface="Josefin Sans"/>
                        </a:rPr>
                        <a:t>  </a:t>
                      </a:r>
                    </a:p>
                  </a:txBody>
                  <a:tcPr marL="95250" marR="95250" marT="95250" marB="9525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30475">
                <a:tc>
                  <a:txBody>
                    <a:bodyPr/>
                    <a:lstStyle/>
                    <a:p>
                      <a:pPr algn="l">
                        <a:lnSpc>
                          <a:spcPts val="4228"/>
                        </a:lnSpc>
                        <a:defRPr/>
                      </a:pPr>
                      <a:endParaRPr lang="en-US" sz="1100"/>
                    </a:p>
                    <a:p>
                      <a:pPr algn="l">
                        <a:lnSpc>
                          <a:spcPts val="4228"/>
                        </a:lnSpc>
                      </a:pPr>
                      <a:r>
                        <a:rPr lang="en-US" sz="3020">
                          <a:solidFill>
                            <a:srgbClr val="000000"/>
                          </a:solidFill>
                          <a:latin typeface="Josefin Sans"/>
                          <a:ea typeface="Josefin Sans"/>
                          <a:cs typeface="Josefin Sans"/>
                          <a:sym typeface="Josefin Sans"/>
                        </a:rPr>
                        <a:t>  Cần định nghĩa rõ ràng về</a:t>
                      </a:r>
                    </a:p>
                    <a:p>
                      <a:pPr algn="l">
                        <a:lnSpc>
                          <a:spcPts val="4228"/>
                        </a:lnSpc>
                      </a:pPr>
                      <a:r>
                        <a:rPr lang="en-US" sz="3020">
                          <a:solidFill>
                            <a:srgbClr val="000000"/>
                          </a:solidFill>
                          <a:latin typeface="Josefin Sans"/>
                          <a:ea typeface="Josefin Sans"/>
                          <a:cs typeface="Josefin Sans"/>
                          <a:sym typeface="Josefin Sans"/>
                        </a:rPr>
                        <a:t>  cấu trúc dữ liệu trước khi sử dụng.</a:t>
                      </a:r>
                    </a:p>
                    <a:p>
                      <a:pPr algn="l">
                        <a:lnSpc>
                          <a:spcPts val="4228"/>
                        </a:lnSpc>
                      </a:pPr>
                      <a:r>
                        <a:rPr lang="en-US" sz="3020">
                          <a:solidFill>
                            <a:srgbClr val="000000"/>
                          </a:solidFill>
                          <a:latin typeface="Josefin Sans"/>
                          <a:ea typeface="Josefin Sans"/>
                          <a:cs typeface="Josefin Sans"/>
                          <a:sym typeface="Josefin Sans"/>
                        </a:rPr>
                        <a:t>  </a:t>
                      </a:r>
                    </a:p>
                  </a:txBody>
                  <a:tcPr marL="95250" marR="95250" marT="95250" marB="9525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lnSpc>
                          <a:spcPts val="4228"/>
                        </a:lnSpc>
                        <a:defRPr/>
                      </a:pPr>
                      <a:endParaRPr lang="en-US" sz="1100"/>
                    </a:p>
                    <a:p>
                      <a:pPr algn="l">
                        <a:lnSpc>
                          <a:spcPts val="4228"/>
                        </a:lnSpc>
                      </a:pPr>
                      <a:r>
                        <a:rPr lang="en-US" sz="3020">
                          <a:solidFill>
                            <a:srgbClr val="000000"/>
                          </a:solidFill>
                          <a:latin typeface="Josefin Sans"/>
                          <a:ea typeface="Josefin Sans"/>
                          <a:cs typeface="Josefin Sans"/>
                          <a:sym typeface="Josefin Sans"/>
                        </a:rPr>
                        <a:t>  Không cần cấu trúc cố định,</a:t>
                      </a:r>
                    </a:p>
                    <a:p>
                      <a:pPr algn="l">
                        <a:lnSpc>
                          <a:spcPts val="4228"/>
                        </a:lnSpc>
                      </a:pPr>
                      <a:r>
                        <a:rPr lang="en-US" sz="3020">
                          <a:solidFill>
                            <a:srgbClr val="000000"/>
                          </a:solidFill>
                          <a:latin typeface="Josefin Sans"/>
                          <a:ea typeface="Josefin Sans"/>
                          <a:cs typeface="Josefin Sans"/>
                          <a:sym typeface="Josefin Sans"/>
                        </a:rPr>
                        <a:t>  có thể thay đổi linh hoạt.</a:t>
                      </a:r>
                    </a:p>
                    <a:p>
                      <a:pPr algn="l">
                        <a:lnSpc>
                          <a:spcPts val="4228"/>
                        </a:lnSpc>
                      </a:pPr>
                      <a:r>
                        <a:rPr lang="en-US" sz="3020">
                          <a:solidFill>
                            <a:srgbClr val="000000"/>
                          </a:solidFill>
                          <a:latin typeface="Josefin Sans"/>
                          <a:ea typeface="Josefin Sans"/>
                          <a:cs typeface="Josefin Sans"/>
                          <a:sym typeface="Josefin Sans"/>
                        </a:rPr>
                        <a:t>  </a:t>
                      </a:r>
                    </a:p>
                  </a:txBody>
                  <a:tcPr marL="95250" marR="95250" marT="95250" marB="9525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Freeform 4"/>
          <p:cNvSpPr/>
          <p:nvPr/>
        </p:nvSpPr>
        <p:spPr>
          <a:xfrm>
            <a:off x="13534788" y="1775686"/>
            <a:ext cx="4651587" cy="6212470"/>
          </a:xfrm>
          <a:custGeom>
            <a:avLst/>
            <a:gdLst/>
            <a:ahLst/>
            <a:cxnLst/>
            <a:rect l="l" t="t" r="r" b="b"/>
            <a:pathLst>
              <a:path w="4651587" h="6212470">
                <a:moveTo>
                  <a:pt x="0" y="0"/>
                </a:moveTo>
                <a:lnTo>
                  <a:pt x="4651587" y="0"/>
                </a:lnTo>
                <a:lnTo>
                  <a:pt x="4651587" y="6212470"/>
                </a:lnTo>
                <a:lnTo>
                  <a:pt x="0" y="621247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56476" y="693366"/>
            <a:ext cx="9048187" cy="1899455"/>
          </a:xfrm>
          <a:prstGeom prst="rect">
            <a:avLst/>
          </a:prstGeom>
        </p:spPr>
        <p:txBody>
          <a:bodyPr lIns="0" tIns="0" rIns="0" bIns="0" rtlCol="0" anchor="t">
            <a:spAutoFit/>
          </a:bodyPr>
          <a:lstStyle/>
          <a:p>
            <a:pPr algn="l">
              <a:lnSpc>
                <a:spcPts val="7275"/>
              </a:lnSpc>
            </a:pPr>
            <a:r>
              <a:rPr lang="en-US" sz="7658" b="1" spc="-76">
                <a:solidFill>
                  <a:srgbClr val="2B4B82"/>
                </a:solidFill>
                <a:latin typeface="Josefin Sans Bold"/>
                <a:ea typeface="Josefin Sans Bold"/>
                <a:cs typeface="Josefin Sans Bold"/>
                <a:sym typeface="Josefin Sans Bold"/>
              </a:rPr>
              <a:t>2. Cấu trúc dữ liệu</a:t>
            </a:r>
          </a:p>
          <a:p>
            <a:pPr algn="l">
              <a:lnSpc>
                <a:spcPts val="7275"/>
              </a:lnSpc>
            </a:pPr>
            <a:endParaRPr lang="en-US" sz="7658" b="1" spc="-76">
              <a:solidFill>
                <a:srgbClr val="2B4B82"/>
              </a:solidFill>
              <a:latin typeface="Josefin Sans Bold"/>
              <a:ea typeface="Josefin Sans Bold"/>
              <a:cs typeface="Josefin Sans Bold"/>
              <a:sym typeface="Josefin Sans Bo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142287" y="1279861"/>
          <a:ext cx="10572223" cy="8713505"/>
        </p:xfrm>
        <a:graphic>
          <a:graphicData uri="http://schemas.openxmlformats.org/drawingml/2006/table">
            <a:tbl>
              <a:tblPr/>
              <a:tblGrid>
                <a:gridCol w="5449732">
                  <a:extLst>
                    <a:ext uri="{9D8B030D-6E8A-4147-A177-3AD203B41FA5}">
                      <a16:colId xmlns:a16="http://schemas.microsoft.com/office/drawing/2014/main" val="20000"/>
                    </a:ext>
                  </a:extLst>
                </a:gridCol>
                <a:gridCol w="5122491">
                  <a:extLst>
                    <a:ext uri="{9D8B030D-6E8A-4147-A177-3AD203B41FA5}">
                      <a16:colId xmlns:a16="http://schemas.microsoft.com/office/drawing/2014/main" val="20001"/>
                    </a:ext>
                  </a:extLst>
                </a:gridCol>
              </a:tblGrid>
              <a:tr h="2483262">
                <a:tc>
                  <a:txBody>
                    <a:bodyPr/>
                    <a:lstStyle/>
                    <a:p>
                      <a:pPr algn="l">
                        <a:lnSpc>
                          <a:spcPts val="4933"/>
                        </a:lnSpc>
                        <a:defRPr/>
                      </a:pPr>
                      <a:endParaRPr lang="en-US" sz="1100"/>
                    </a:p>
                    <a:p>
                      <a:pPr algn="l">
                        <a:lnSpc>
                          <a:spcPts val="4933"/>
                        </a:lnSpc>
                      </a:pPr>
                      <a:r>
                        <a:rPr lang="en-US" sz="3523">
                          <a:solidFill>
                            <a:srgbClr val="000000"/>
                          </a:solidFill>
                          <a:latin typeface="Josefin Sans"/>
                          <a:ea typeface="Josefin Sans"/>
                          <a:cs typeface="Josefin Sans"/>
                          <a:sym typeface="Josefin Sans"/>
                        </a:rPr>
                        <a:t>  SQL</a:t>
                      </a:r>
                    </a:p>
                    <a:p>
                      <a:pPr algn="l">
                        <a:lnSpc>
                          <a:spcPts val="4933"/>
                        </a:lnSpc>
                      </a:pPr>
                      <a:r>
                        <a:rPr lang="en-US" sz="3523">
                          <a:solidFill>
                            <a:srgbClr val="000000"/>
                          </a:solidFill>
                          <a:latin typeface="Josefin Sans"/>
                          <a:ea typeface="Josefin Sans"/>
                          <a:cs typeface="Josefin Sans"/>
                          <a:sym typeface="Josefin Sa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algn="l">
                        <a:lnSpc>
                          <a:spcPts val="4933"/>
                        </a:lnSpc>
                        <a:defRPr/>
                      </a:pPr>
                      <a:endParaRPr lang="en-US" sz="1100"/>
                    </a:p>
                    <a:p>
                      <a:pPr algn="l">
                        <a:lnSpc>
                          <a:spcPts val="4933"/>
                        </a:lnSpc>
                      </a:pPr>
                      <a:r>
                        <a:rPr lang="en-US" sz="3523">
                          <a:solidFill>
                            <a:srgbClr val="000000"/>
                          </a:solidFill>
                          <a:latin typeface="Josefin Sans"/>
                          <a:ea typeface="Josefin Sans"/>
                          <a:cs typeface="Josefin Sans"/>
                          <a:sym typeface="Josefin Sans"/>
                        </a:rPr>
                        <a:t>  NoSQL</a:t>
                      </a:r>
                    </a:p>
                    <a:p>
                      <a:pPr algn="l">
                        <a:lnSpc>
                          <a:spcPts val="4933"/>
                        </a:lnSpc>
                      </a:pPr>
                      <a:r>
                        <a:rPr lang="en-US" sz="3523">
                          <a:solidFill>
                            <a:srgbClr val="000000"/>
                          </a:solidFill>
                          <a:latin typeface="Josefin Sans"/>
                          <a:ea typeface="Josefin Sans"/>
                          <a:cs typeface="Josefin Sans"/>
                          <a:sym typeface="Josefin Sa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230243">
                <a:tc>
                  <a:txBody>
                    <a:bodyPr/>
                    <a:lstStyle/>
                    <a:p>
                      <a:pPr algn="l">
                        <a:lnSpc>
                          <a:spcPts val="4933"/>
                        </a:lnSpc>
                        <a:defRPr/>
                      </a:pPr>
                      <a:endParaRPr lang="en-US" sz="1100"/>
                    </a:p>
                    <a:p>
                      <a:pPr algn="l">
                        <a:lnSpc>
                          <a:spcPts val="4933"/>
                        </a:lnSpc>
                      </a:pPr>
                      <a:r>
                        <a:rPr lang="en-US" sz="3523">
                          <a:solidFill>
                            <a:srgbClr val="000000"/>
                          </a:solidFill>
                          <a:latin typeface="Josefin Sans"/>
                          <a:ea typeface="Josefin Sans"/>
                          <a:cs typeface="Josefin Sans"/>
                          <a:sym typeface="Josefin Sans"/>
                        </a:rPr>
                        <a:t>  Quan hệ giữa các bảng được định nghĩa</a:t>
                      </a:r>
                    </a:p>
                    <a:p>
                      <a:pPr algn="l">
                        <a:lnSpc>
                          <a:spcPts val="4933"/>
                        </a:lnSpc>
                      </a:pPr>
                      <a:r>
                        <a:rPr lang="en-US" sz="3523">
                          <a:solidFill>
                            <a:srgbClr val="000000"/>
                          </a:solidFill>
                          <a:latin typeface="Josefin Sans"/>
                          <a:ea typeface="Josefin Sans"/>
                          <a:cs typeface="Josefin Sans"/>
                          <a:sym typeface="Josefin Sans"/>
                        </a:rPr>
                        <a:t>  rõ ràng bằng các khóa chính và khóa ngoại.</a:t>
                      </a:r>
                    </a:p>
                    <a:p>
                      <a:pPr algn="l">
                        <a:lnSpc>
                          <a:spcPts val="4933"/>
                        </a:lnSpc>
                      </a:pPr>
                      <a:r>
                        <a:rPr lang="en-US" sz="3523">
                          <a:solidFill>
                            <a:srgbClr val="000000"/>
                          </a:solidFill>
                          <a:latin typeface="Josefin Sans"/>
                          <a:ea typeface="Josefin Sans"/>
                          <a:cs typeface="Josefin Sans"/>
                          <a:sym typeface="Josefin Sa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algn="l">
                        <a:lnSpc>
                          <a:spcPts val="4933"/>
                        </a:lnSpc>
                        <a:defRPr/>
                      </a:pPr>
                      <a:endParaRPr lang="en-US" sz="1100"/>
                    </a:p>
                    <a:p>
                      <a:pPr algn="l">
                        <a:lnSpc>
                          <a:spcPts val="4933"/>
                        </a:lnSpc>
                      </a:pPr>
                      <a:r>
                        <a:rPr lang="en-US" sz="3523">
                          <a:solidFill>
                            <a:srgbClr val="000000"/>
                          </a:solidFill>
                          <a:latin typeface="Josefin Sans"/>
                          <a:ea typeface="Josefin Sans"/>
                          <a:cs typeface="Josefin Sans"/>
                          <a:sym typeface="Josefin Sans"/>
                        </a:rPr>
                        <a:t>  Không có quan hệ chuẩn như trong SQL, thường sử dụng denormalization.</a:t>
                      </a:r>
                    </a:p>
                    <a:p>
                      <a:pPr algn="l">
                        <a:lnSpc>
                          <a:spcPts val="4933"/>
                        </a:lnSpc>
                      </a:pPr>
                      <a:r>
                        <a:rPr lang="en-US" sz="3523">
                          <a:solidFill>
                            <a:srgbClr val="000000"/>
                          </a:solidFill>
                          <a:latin typeface="Josefin Sans"/>
                          <a:ea typeface="Josefin Sans"/>
                          <a:cs typeface="Josefin Sans"/>
                          <a:sym typeface="Josefin Sa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2170416" y="-5029442"/>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900883" y="1445842"/>
            <a:ext cx="965086" cy="965086"/>
          </a:xfrm>
          <a:custGeom>
            <a:avLst/>
            <a:gdLst/>
            <a:ahLst/>
            <a:cxnLst/>
            <a:rect l="l" t="t" r="r" b="b"/>
            <a:pathLst>
              <a:path w="965086" h="965086">
                <a:moveTo>
                  <a:pt x="0" y="0"/>
                </a:moveTo>
                <a:lnTo>
                  <a:pt x="965086" y="0"/>
                </a:lnTo>
                <a:lnTo>
                  <a:pt x="965086" y="965086"/>
                </a:lnTo>
                <a:lnTo>
                  <a:pt x="0" y="965086"/>
                </a:lnTo>
                <a:lnTo>
                  <a:pt x="0" y="0"/>
                </a:lnTo>
                <a:close/>
              </a:path>
            </a:pathLst>
          </a:custGeom>
          <a:blipFill>
            <a:blip r:embed="rId4"/>
            <a:stretch>
              <a:fillRect/>
            </a:stretch>
          </a:blipFill>
        </p:spPr>
        <p:txBody>
          <a:bodyPr/>
          <a:lstStyle/>
          <a:p>
            <a:endParaRPr lang="en-US"/>
          </a:p>
        </p:txBody>
      </p:sp>
      <p:pic>
        <p:nvPicPr>
          <p:cNvPr id="5" name="Picture 5"/>
          <p:cNvPicPr>
            <a:picLocks noChangeAspect="1"/>
          </p:cNvPicPr>
          <p:nvPr/>
        </p:nvPicPr>
        <p:blipFill>
          <a:blip r:embed="rId5"/>
          <a:srcRect/>
          <a:stretch>
            <a:fillRect/>
          </a:stretch>
        </p:blipFill>
        <p:spPr>
          <a:xfrm>
            <a:off x="9144000" y="1691537"/>
            <a:ext cx="2705162" cy="1636623"/>
          </a:xfrm>
          <a:prstGeom prst="rect">
            <a:avLst/>
          </a:prstGeom>
        </p:spPr>
      </p:pic>
      <p:pic>
        <p:nvPicPr>
          <p:cNvPr id="6" name="Picture 6"/>
          <p:cNvPicPr>
            <a:picLocks noChangeAspect="1"/>
          </p:cNvPicPr>
          <p:nvPr/>
        </p:nvPicPr>
        <p:blipFill>
          <a:blip r:embed="rId6"/>
          <a:srcRect/>
          <a:stretch>
            <a:fillRect/>
          </a:stretch>
        </p:blipFill>
        <p:spPr>
          <a:xfrm>
            <a:off x="15148929" y="1928385"/>
            <a:ext cx="1210760" cy="1375863"/>
          </a:xfrm>
          <a:prstGeom prst="rect">
            <a:avLst/>
          </a:prstGeom>
        </p:spPr>
      </p:pic>
      <p:sp>
        <p:nvSpPr>
          <p:cNvPr id="7" name="TextBox 7"/>
          <p:cNvSpPr txBox="1"/>
          <p:nvPr/>
        </p:nvSpPr>
        <p:spPr>
          <a:xfrm>
            <a:off x="442344" y="553286"/>
            <a:ext cx="6231288" cy="1956562"/>
          </a:xfrm>
          <a:prstGeom prst="rect">
            <a:avLst/>
          </a:prstGeom>
        </p:spPr>
        <p:txBody>
          <a:bodyPr lIns="0" tIns="0" rIns="0" bIns="0" rtlCol="0" anchor="t">
            <a:spAutoFit/>
          </a:bodyPr>
          <a:lstStyle/>
          <a:p>
            <a:pPr algn="l">
              <a:lnSpc>
                <a:spcPts val="7442"/>
              </a:lnSpc>
            </a:pPr>
            <a:r>
              <a:rPr lang="en-US" sz="7833" b="1" spc="-78">
                <a:solidFill>
                  <a:srgbClr val="2B4B82"/>
                </a:solidFill>
                <a:latin typeface="Josefin Sans Bold"/>
                <a:ea typeface="Josefin Sans Bold"/>
                <a:cs typeface="Josefin Sans Bold"/>
                <a:sym typeface="Josefin Sans Bold"/>
              </a:rPr>
              <a:t>3. Quan hệ dữ liệu</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142287" y="1279861"/>
          <a:ext cx="10572223" cy="8713505"/>
        </p:xfrm>
        <a:graphic>
          <a:graphicData uri="http://schemas.openxmlformats.org/drawingml/2006/table">
            <a:tbl>
              <a:tblPr/>
              <a:tblGrid>
                <a:gridCol w="5449732">
                  <a:extLst>
                    <a:ext uri="{9D8B030D-6E8A-4147-A177-3AD203B41FA5}">
                      <a16:colId xmlns:a16="http://schemas.microsoft.com/office/drawing/2014/main" val="20000"/>
                    </a:ext>
                  </a:extLst>
                </a:gridCol>
                <a:gridCol w="5122491">
                  <a:extLst>
                    <a:ext uri="{9D8B030D-6E8A-4147-A177-3AD203B41FA5}">
                      <a16:colId xmlns:a16="http://schemas.microsoft.com/office/drawing/2014/main" val="20001"/>
                    </a:ext>
                  </a:extLst>
                </a:gridCol>
              </a:tblGrid>
              <a:tr h="2483262">
                <a:tc>
                  <a:txBody>
                    <a:bodyPr/>
                    <a:lstStyle/>
                    <a:p>
                      <a:pPr algn="l">
                        <a:lnSpc>
                          <a:spcPts val="4933"/>
                        </a:lnSpc>
                        <a:defRPr/>
                      </a:pPr>
                      <a:endParaRPr lang="en-US" sz="1100"/>
                    </a:p>
                    <a:p>
                      <a:pPr algn="l">
                        <a:lnSpc>
                          <a:spcPts val="4933"/>
                        </a:lnSpc>
                      </a:pPr>
                      <a:r>
                        <a:rPr lang="en-US" sz="3523">
                          <a:solidFill>
                            <a:srgbClr val="000000"/>
                          </a:solidFill>
                          <a:latin typeface="Josefin Sans"/>
                          <a:ea typeface="Josefin Sans"/>
                          <a:cs typeface="Josefin Sans"/>
                          <a:sym typeface="Josefin Sans"/>
                        </a:rPr>
                        <a:t>  SQL</a:t>
                      </a:r>
                    </a:p>
                    <a:p>
                      <a:pPr algn="l">
                        <a:lnSpc>
                          <a:spcPts val="4933"/>
                        </a:lnSpc>
                      </a:pPr>
                      <a:r>
                        <a:rPr lang="en-US" sz="3523">
                          <a:solidFill>
                            <a:srgbClr val="000000"/>
                          </a:solidFill>
                          <a:latin typeface="Josefin Sans"/>
                          <a:ea typeface="Josefin Sans"/>
                          <a:cs typeface="Josefin Sans"/>
                          <a:sym typeface="Josefin Sa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algn="l">
                        <a:lnSpc>
                          <a:spcPts val="4933"/>
                        </a:lnSpc>
                        <a:defRPr/>
                      </a:pPr>
                      <a:endParaRPr lang="en-US" sz="1100"/>
                    </a:p>
                    <a:p>
                      <a:pPr algn="l">
                        <a:lnSpc>
                          <a:spcPts val="4933"/>
                        </a:lnSpc>
                      </a:pPr>
                      <a:r>
                        <a:rPr lang="en-US" sz="3523">
                          <a:solidFill>
                            <a:srgbClr val="000000"/>
                          </a:solidFill>
                          <a:latin typeface="Josefin Sans"/>
                          <a:ea typeface="Josefin Sans"/>
                          <a:cs typeface="Josefin Sans"/>
                          <a:sym typeface="Josefin Sans"/>
                        </a:rPr>
                        <a:t>  NoSQL</a:t>
                      </a:r>
                    </a:p>
                    <a:p>
                      <a:pPr algn="l">
                        <a:lnSpc>
                          <a:spcPts val="4933"/>
                        </a:lnSpc>
                      </a:pPr>
                      <a:r>
                        <a:rPr lang="en-US" sz="3523">
                          <a:solidFill>
                            <a:srgbClr val="000000"/>
                          </a:solidFill>
                          <a:latin typeface="Josefin Sans"/>
                          <a:ea typeface="Josefin Sans"/>
                          <a:cs typeface="Josefin Sans"/>
                          <a:sym typeface="Josefin Sa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230243">
                <a:tc>
                  <a:txBody>
                    <a:bodyPr/>
                    <a:lstStyle/>
                    <a:p>
                      <a:pPr algn="l">
                        <a:lnSpc>
                          <a:spcPts val="4933"/>
                        </a:lnSpc>
                        <a:defRPr/>
                      </a:pPr>
                      <a:endParaRPr lang="en-US" sz="1100"/>
                    </a:p>
                    <a:p>
                      <a:pPr algn="l">
                        <a:lnSpc>
                          <a:spcPts val="4933"/>
                        </a:lnSpc>
                      </a:pPr>
                      <a:r>
                        <a:rPr lang="en-US" sz="3523">
                          <a:solidFill>
                            <a:srgbClr val="000000"/>
                          </a:solidFill>
                          <a:latin typeface="Josefin Sans"/>
                          <a:ea typeface="Josefin Sans"/>
                          <a:cs typeface="Josefin Sans"/>
                          <a:sym typeface="Josefin Sans"/>
                        </a:rPr>
                        <a:t>  Quan hệ giữa các bảng được định nghĩa</a:t>
                      </a:r>
                    </a:p>
                    <a:p>
                      <a:pPr algn="l">
                        <a:lnSpc>
                          <a:spcPts val="4933"/>
                        </a:lnSpc>
                      </a:pPr>
                      <a:r>
                        <a:rPr lang="en-US" sz="3523">
                          <a:solidFill>
                            <a:srgbClr val="000000"/>
                          </a:solidFill>
                          <a:latin typeface="Josefin Sans"/>
                          <a:ea typeface="Josefin Sans"/>
                          <a:cs typeface="Josefin Sans"/>
                          <a:sym typeface="Josefin Sans"/>
                        </a:rPr>
                        <a:t>  rõ ràng bằng các khóa chính và khóa ngoại.</a:t>
                      </a:r>
                    </a:p>
                    <a:p>
                      <a:pPr algn="l">
                        <a:lnSpc>
                          <a:spcPts val="4933"/>
                        </a:lnSpc>
                      </a:pPr>
                      <a:r>
                        <a:rPr lang="en-US" sz="3523">
                          <a:solidFill>
                            <a:srgbClr val="000000"/>
                          </a:solidFill>
                          <a:latin typeface="Josefin Sans"/>
                          <a:ea typeface="Josefin Sans"/>
                          <a:cs typeface="Josefin Sans"/>
                          <a:sym typeface="Josefin Sa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algn="l">
                        <a:lnSpc>
                          <a:spcPts val="4933"/>
                        </a:lnSpc>
                        <a:defRPr/>
                      </a:pPr>
                      <a:endParaRPr lang="en-US" sz="1100"/>
                    </a:p>
                    <a:p>
                      <a:pPr algn="l">
                        <a:lnSpc>
                          <a:spcPts val="4933"/>
                        </a:lnSpc>
                      </a:pPr>
                      <a:r>
                        <a:rPr lang="en-US" sz="3523">
                          <a:solidFill>
                            <a:srgbClr val="000000"/>
                          </a:solidFill>
                          <a:latin typeface="Josefin Sans"/>
                          <a:ea typeface="Josefin Sans"/>
                          <a:cs typeface="Josefin Sans"/>
                          <a:sym typeface="Josefin Sans"/>
                        </a:rPr>
                        <a:t>  Không có quan hệ chuẩn như trong SQL, thường sử dụng denormalization.</a:t>
                      </a:r>
                    </a:p>
                    <a:p>
                      <a:pPr algn="l">
                        <a:lnSpc>
                          <a:spcPts val="4933"/>
                        </a:lnSpc>
                      </a:pPr>
                      <a:r>
                        <a:rPr lang="en-US" sz="3523">
                          <a:solidFill>
                            <a:srgbClr val="000000"/>
                          </a:solidFill>
                          <a:latin typeface="Josefin Sans"/>
                          <a:ea typeface="Josefin Sans"/>
                          <a:cs typeface="Josefin Sans"/>
                          <a:sym typeface="Josefin Sa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2170416" y="-5029442"/>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900883" y="1445842"/>
            <a:ext cx="965086" cy="965086"/>
          </a:xfrm>
          <a:custGeom>
            <a:avLst/>
            <a:gdLst/>
            <a:ahLst/>
            <a:cxnLst/>
            <a:rect l="l" t="t" r="r" b="b"/>
            <a:pathLst>
              <a:path w="965086" h="965086">
                <a:moveTo>
                  <a:pt x="0" y="0"/>
                </a:moveTo>
                <a:lnTo>
                  <a:pt x="965086" y="0"/>
                </a:lnTo>
                <a:lnTo>
                  <a:pt x="965086" y="965086"/>
                </a:lnTo>
                <a:lnTo>
                  <a:pt x="0" y="965086"/>
                </a:lnTo>
                <a:lnTo>
                  <a:pt x="0" y="0"/>
                </a:lnTo>
                <a:close/>
              </a:path>
            </a:pathLst>
          </a:custGeom>
          <a:blipFill>
            <a:blip r:embed="rId4"/>
            <a:stretch>
              <a:fillRect/>
            </a:stretch>
          </a:blipFill>
        </p:spPr>
        <p:txBody>
          <a:bodyPr/>
          <a:lstStyle/>
          <a:p>
            <a:endParaRPr lang="en-US"/>
          </a:p>
        </p:txBody>
      </p:sp>
      <p:pic>
        <p:nvPicPr>
          <p:cNvPr id="5" name="Picture 5"/>
          <p:cNvPicPr>
            <a:picLocks noChangeAspect="1"/>
          </p:cNvPicPr>
          <p:nvPr/>
        </p:nvPicPr>
        <p:blipFill>
          <a:blip r:embed="rId5"/>
          <a:srcRect/>
          <a:stretch>
            <a:fillRect/>
          </a:stretch>
        </p:blipFill>
        <p:spPr>
          <a:xfrm>
            <a:off x="9144000" y="1667626"/>
            <a:ext cx="2705162" cy="1636623"/>
          </a:xfrm>
          <a:prstGeom prst="rect">
            <a:avLst/>
          </a:prstGeom>
        </p:spPr>
      </p:pic>
      <p:pic>
        <p:nvPicPr>
          <p:cNvPr id="6" name="Picture 6"/>
          <p:cNvPicPr>
            <a:picLocks noChangeAspect="1"/>
          </p:cNvPicPr>
          <p:nvPr/>
        </p:nvPicPr>
        <p:blipFill>
          <a:blip r:embed="rId6"/>
          <a:srcRect/>
          <a:stretch>
            <a:fillRect/>
          </a:stretch>
        </p:blipFill>
        <p:spPr>
          <a:xfrm>
            <a:off x="15148929" y="1928385"/>
            <a:ext cx="1210760" cy="1375863"/>
          </a:xfrm>
          <a:prstGeom prst="rect">
            <a:avLst/>
          </a:prstGeom>
        </p:spPr>
      </p:pic>
      <p:sp>
        <p:nvSpPr>
          <p:cNvPr id="7" name="TextBox 7"/>
          <p:cNvSpPr txBox="1"/>
          <p:nvPr/>
        </p:nvSpPr>
        <p:spPr>
          <a:xfrm>
            <a:off x="442344" y="553286"/>
            <a:ext cx="5924935" cy="1956562"/>
          </a:xfrm>
          <a:prstGeom prst="rect">
            <a:avLst/>
          </a:prstGeom>
        </p:spPr>
        <p:txBody>
          <a:bodyPr lIns="0" tIns="0" rIns="0" bIns="0" rtlCol="0" anchor="t">
            <a:spAutoFit/>
          </a:bodyPr>
          <a:lstStyle/>
          <a:p>
            <a:pPr algn="l">
              <a:lnSpc>
                <a:spcPts val="7442"/>
              </a:lnSpc>
            </a:pPr>
            <a:r>
              <a:rPr lang="en-US" sz="7833" b="1" spc="-78">
                <a:solidFill>
                  <a:srgbClr val="2B4B82"/>
                </a:solidFill>
                <a:latin typeface="Josefin Sans Bold"/>
                <a:ea typeface="Josefin Sans Bold"/>
                <a:cs typeface="Josefin Sans Bold"/>
                <a:sym typeface="Josefin Sans Bold"/>
              </a:rPr>
              <a:t>3. Quan hệ dữ liệu</a:t>
            </a:r>
          </a:p>
        </p:txBody>
      </p:sp>
      <p:pic>
        <p:nvPicPr>
          <p:cNvPr id="8" name="Picture 8"/>
          <p:cNvPicPr>
            <a:picLocks noChangeAspect="1"/>
          </p:cNvPicPr>
          <p:nvPr/>
        </p:nvPicPr>
        <p:blipFill>
          <a:blip r:embed="rId7"/>
          <a:srcRect/>
          <a:stretch>
            <a:fillRect/>
          </a:stretch>
        </p:blipFill>
        <p:spPr>
          <a:xfrm rot="5400000">
            <a:off x="-1963735" y="5022396"/>
            <a:ext cx="7236328" cy="24241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83246" y="2981325"/>
          <a:ext cx="13914147" cy="6276975"/>
        </p:xfrm>
        <a:graphic>
          <a:graphicData uri="http://schemas.openxmlformats.org/drawingml/2006/table">
            <a:tbl>
              <a:tblPr/>
              <a:tblGrid>
                <a:gridCol w="6798145">
                  <a:extLst>
                    <a:ext uri="{9D8B030D-6E8A-4147-A177-3AD203B41FA5}">
                      <a16:colId xmlns:a16="http://schemas.microsoft.com/office/drawing/2014/main" val="20000"/>
                    </a:ext>
                  </a:extLst>
                </a:gridCol>
                <a:gridCol w="7116002">
                  <a:extLst>
                    <a:ext uri="{9D8B030D-6E8A-4147-A177-3AD203B41FA5}">
                      <a16:colId xmlns:a16="http://schemas.microsoft.com/office/drawing/2014/main" val="20001"/>
                    </a:ext>
                  </a:extLst>
                </a:gridCol>
              </a:tblGrid>
              <a:tr h="1017369">
                <a:tc>
                  <a:txBody>
                    <a:bodyPr/>
                    <a:lstStyle/>
                    <a:p>
                      <a:pPr algn="l">
                        <a:lnSpc>
                          <a:spcPts val="3639"/>
                        </a:lnSpc>
                        <a:defRPr/>
                      </a:pPr>
                      <a:r>
                        <a:rPr lang="en-US" sz="2599" b="1" u="sng">
                          <a:solidFill>
                            <a:srgbClr val="000000"/>
                          </a:solidFill>
                          <a:latin typeface="Josefin Sans Bold"/>
                          <a:ea typeface="Josefin Sans Bold"/>
                          <a:cs typeface="Josefin Sans Bold"/>
                          <a:sym typeface="Josefin Sans Bold"/>
                        </a:rPr>
                        <a:t>SQL</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just">
                        <a:lnSpc>
                          <a:spcPts val="3639"/>
                        </a:lnSpc>
                        <a:defRPr/>
                      </a:pPr>
                      <a:r>
                        <a:rPr lang="en-US" sz="2599" b="1" u="sng">
                          <a:solidFill>
                            <a:srgbClr val="000000"/>
                          </a:solidFill>
                          <a:latin typeface="Josefin Sans Bold"/>
                          <a:ea typeface="Josefin Sans Bold"/>
                          <a:cs typeface="Josefin Sans Bold"/>
                          <a:sym typeface="Josefin Sans Bold"/>
                        </a:rPr>
                        <a:t>NoSQL</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60151">
                <a:tc>
                  <a:txBody>
                    <a:bodyPr/>
                    <a:lstStyle/>
                    <a:p>
                      <a:pPr algn="l">
                        <a:lnSpc>
                          <a:spcPts val="3639"/>
                        </a:lnSpc>
                        <a:defRPr/>
                      </a:pPr>
                      <a:endParaRPr lang="en-US" sz="1100"/>
                    </a:p>
                    <a:p>
                      <a:pPr algn="l">
                        <a:lnSpc>
                          <a:spcPts val="3639"/>
                        </a:lnSpc>
                      </a:pPr>
                      <a:r>
                        <a:rPr lang="en-US" sz="2599">
                          <a:solidFill>
                            <a:srgbClr val="000000"/>
                          </a:solidFill>
                          <a:latin typeface="Josefin Sans"/>
                          <a:ea typeface="Josefin Sans"/>
                          <a:cs typeface="Josefin Sans"/>
                          <a:sym typeface="Josefin Sans"/>
                        </a:rPr>
                        <a:t>  Tuân thủ ACID (Atomicity, Consistency,</a:t>
                      </a:r>
                    </a:p>
                    <a:p>
                      <a:pPr algn="l">
                        <a:lnSpc>
                          <a:spcPts val="3639"/>
                        </a:lnSpc>
                      </a:pPr>
                      <a:r>
                        <a:rPr lang="en-US" sz="2599">
                          <a:solidFill>
                            <a:srgbClr val="000000"/>
                          </a:solidFill>
                          <a:latin typeface="Josefin Sans"/>
                          <a:ea typeface="Josefin Sans"/>
                          <a:cs typeface="Josefin Sans"/>
                          <a:sym typeface="Josefin Sans"/>
                        </a:rPr>
                        <a:t>  Isolation, Durability) – đảm bảo tính nhất quán.</a:t>
                      </a:r>
                    </a:p>
                    <a:p>
                      <a:pPr algn="l">
                        <a:lnSpc>
                          <a:spcPts val="3639"/>
                        </a:lnSpc>
                      </a:pPr>
                      <a:r>
                        <a:rPr lang="en-US" sz="2599">
                          <a:solidFill>
                            <a:srgbClr val="000000"/>
                          </a:solidFill>
                          <a:latin typeface="Josefin Sans"/>
                          <a:ea typeface="Josefin Sans"/>
                          <a:cs typeface="Josefin Sans"/>
                          <a:sym typeface="Josefin Sans"/>
                        </a:rPr>
                        <a:t>  </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lnSpc>
                          <a:spcPts val="3639"/>
                        </a:lnSpc>
                        <a:defRPr/>
                      </a:pPr>
                      <a:endParaRPr lang="en-US" sz="1100"/>
                    </a:p>
                    <a:p>
                      <a:pPr algn="l">
                        <a:lnSpc>
                          <a:spcPts val="3639"/>
                        </a:lnSpc>
                      </a:pPr>
                      <a:r>
                        <a:rPr lang="en-US" sz="2599">
                          <a:solidFill>
                            <a:srgbClr val="000000"/>
                          </a:solidFill>
                          <a:latin typeface="Josefin Sans"/>
                          <a:ea typeface="Josefin Sans"/>
                          <a:cs typeface="Josefin Sans"/>
                          <a:sym typeface="Josefin Sans"/>
                        </a:rPr>
                        <a:t>  Theo BASE (Basically Available,</a:t>
                      </a:r>
                    </a:p>
                    <a:p>
                      <a:pPr algn="l">
                        <a:lnSpc>
                          <a:spcPts val="3639"/>
                        </a:lnSpc>
                      </a:pPr>
                      <a:r>
                        <a:rPr lang="en-US" sz="2599">
                          <a:solidFill>
                            <a:srgbClr val="000000"/>
                          </a:solidFill>
                          <a:latin typeface="Josefin Sans"/>
                          <a:ea typeface="Josefin Sans"/>
                          <a:cs typeface="Josefin Sans"/>
                          <a:sym typeface="Josefin Sans"/>
                        </a:rPr>
                        <a:t>  Soft State, Eventually Consistent) – linh hoạt hơn về tính nhất quán.</a:t>
                      </a:r>
                    </a:p>
                    <a:p>
                      <a:pPr algn="l">
                        <a:lnSpc>
                          <a:spcPts val="3639"/>
                        </a:lnSpc>
                      </a:pPr>
                      <a:r>
                        <a:rPr lang="en-US" sz="2599">
                          <a:solidFill>
                            <a:srgbClr val="000000"/>
                          </a:solidFill>
                          <a:latin typeface="Josefin Sans"/>
                          <a:ea typeface="Josefin Sans"/>
                          <a:cs typeface="Josefin Sans"/>
                          <a:sym typeface="Josefin Sans"/>
                        </a:rPr>
                        <a:t>  </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99455">
                <a:tc>
                  <a:txBody>
                    <a:bodyPr/>
                    <a:lstStyle/>
                    <a:p>
                      <a:pPr algn="l">
                        <a:lnSpc>
                          <a:spcPts val="3639"/>
                        </a:lnSpc>
                        <a:defRPr/>
                      </a:pPr>
                      <a:endParaRPr lang="en-US" sz="1100"/>
                    </a:p>
                    <a:p>
                      <a:pPr algn="l">
                        <a:lnSpc>
                          <a:spcPts val="3639"/>
                        </a:lnSpc>
                      </a:pPr>
                      <a:r>
                        <a:rPr lang="en-US" sz="2599">
                          <a:solidFill>
                            <a:srgbClr val="000000"/>
                          </a:solidFill>
                          <a:latin typeface="Josefin Sans"/>
                          <a:ea typeface="Josefin Sans"/>
                          <a:cs typeface="Josefin Sans"/>
                          <a:sym typeface="Josefin Sans"/>
                        </a:rPr>
                        <a:t>  Phù hợp với ứng dụng cần độ</a:t>
                      </a:r>
                    </a:p>
                    <a:p>
                      <a:pPr algn="l">
                        <a:lnSpc>
                          <a:spcPts val="3639"/>
                        </a:lnSpc>
                      </a:pPr>
                      <a:r>
                        <a:rPr lang="en-US" sz="2599">
                          <a:solidFill>
                            <a:srgbClr val="000000"/>
                          </a:solidFill>
                          <a:latin typeface="Josefin Sans"/>
                          <a:ea typeface="Josefin Sans"/>
                          <a:cs typeface="Josefin Sans"/>
                          <a:sym typeface="Josefin Sans"/>
                        </a:rPr>
                        <a:t>  chính xác cao.</a:t>
                      </a:r>
                    </a:p>
                    <a:p>
                      <a:pPr algn="l">
                        <a:lnSpc>
                          <a:spcPts val="3639"/>
                        </a:lnSpc>
                      </a:pPr>
                      <a:r>
                        <a:rPr lang="en-US" sz="2599">
                          <a:solidFill>
                            <a:srgbClr val="000000"/>
                          </a:solidFill>
                          <a:latin typeface="Josefin Sans"/>
                          <a:ea typeface="Josefin Sans"/>
                          <a:cs typeface="Josefin Sans"/>
                          <a:sym typeface="Josefin Sans"/>
                        </a:rPr>
                        <a:t>  </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lnSpc>
                          <a:spcPts val="3639"/>
                        </a:lnSpc>
                        <a:defRPr/>
                      </a:pPr>
                      <a:endParaRPr lang="en-US" sz="1100"/>
                    </a:p>
                    <a:p>
                      <a:pPr algn="l">
                        <a:lnSpc>
                          <a:spcPts val="3639"/>
                        </a:lnSpc>
                      </a:pPr>
                      <a:r>
                        <a:rPr lang="en-US" sz="2599">
                          <a:solidFill>
                            <a:srgbClr val="000000"/>
                          </a:solidFill>
                          <a:latin typeface="Josefin Sans"/>
                          <a:ea typeface="Josefin Sans"/>
                          <a:cs typeface="Josefin Sans"/>
                          <a:sym typeface="Josefin Sans"/>
                        </a:rPr>
                        <a:t>  Chấp nhận độ trễ dữ liệu để</a:t>
                      </a:r>
                    </a:p>
                    <a:p>
                      <a:pPr algn="l">
                        <a:lnSpc>
                          <a:spcPts val="3639"/>
                        </a:lnSpc>
                      </a:pPr>
                      <a:r>
                        <a:rPr lang="en-US" sz="2599">
                          <a:solidFill>
                            <a:srgbClr val="000000"/>
                          </a:solidFill>
                          <a:latin typeface="Josefin Sans"/>
                          <a:ea typeface="Josefin Sans"/>
                          <a:cs typeface="Josefin Sans"/>
                          <a:sym typeface="Josefin Sans"/>
                        </a:rPr>
                        <a:t>  đạt hiệu suất cao.</a:t>
                      </a:r>
                    </a:p>
                    <a:p>
                      <a:pPr algn="l">
                        <a:lnSpc>
                          <a:spcPts val="3639"/>
                        </a:lnSpc>
                      </a:pPr>
                      <a:r>
                        <a:rPr lang="en-US" sz="2599">
                          <a:solidFill>
                            <a:srgbClr val="000000"/>
                          </a:solidFill>
                          <a:latin typeface="Josefin Sans"/>
                          <a:ea typeface="Josefin Sans"/>
                          <a:cs typeface="Josefin Sans"/>
                          <a:sym typeface="Josefin Sans"/>
                        </a:rPr>
                        <a:t>  </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3" name="Picture 3"/>
          <p:cNvPicPr>
            <a:picLocks noChangeAspect="1"/>
          </p:cNvPicPr>
          <p:nvPr/>
        </p:nvPicPr>
        <p:blipFill>
          <a:blip r:embed="rId2"/>
          <a:srcRect/>
          <a:stretch>
            <a:fillRect/>
          </a:stretch>
        </p:blipFill>
        <p:spPr>
          <a:xfrm>
            <a:off x="8868393" y="216948"/>
            <a:ext cx="2669674" cy="2189133"/>
          </a:xfrm>
          <a:prstGeom prst="rect">
            <a:avLst/>
          </a:prstGeom>
        </p:spPr>
      </p:pic>
      <p:pic>
        <p:nvPicPr>
          <p:cNvPr id="4" name="Picture 4"/>
          <p:cNvPicPr>
            <a:picLocks noChangeAspect="1"/>
          </p:cNvPicPr>
          <p:nvPr/>
        </p:nvPicPr>
        <p:blipFill>
          <a:blip r:embed="rId3"/>
          <a:srcRect/>
          <a:stretch>
            <a:fillRect/>
          </a:stretch>
        </p:blipFill>
        <p:spPr>
          <a:xfrm rot="5400000">
            <a:off x="15169969" y="5528517"/>
            <a:ext cx="2445768" cy="293365"/>
          </a:xfrm>
          <a:prstGeom prst="rect">
            <a:avLst/>
          </a:prstGeom>
        </p:spPr>
      </p:pic>
      <p:sp>
        <p:nvSpPr>
          <p:cNvPr id="5" name="TextBox 5"/>
          <p:cNvSpPr txBox="1"/>
          <p:nvPr/>
        </p:nvSpPr>
        <p:spPr>
          <a:xfrm>
            <a:off x="283246" y="64548"/>
            <a:ext cx="9919984" cy="3881388"/>
          </a:xfrm>
          <a:prstGeom prst="rect">
            <a:avLst/>
          </a:prstGeom>
        </p:spPr>
        <p:txBody>
          <a:bodyPr lIns="0" tIns="0" rIns="0" bIns="0" rtlCol="0" anchor="t">
            <a:spAutoFit/>
          </a:bodyPr>
          <a:lstStyle/>
          <a:p>
            <a:pPr algn="l">
              <a:lnSpc>
                <a:spcPts val="10349"/>
              </a:lnSpc>
            </a:pPr>
            <a:r>
              <a:rPr lang="en-US" sz="7392" b="1">
                <a:solidFill>
                  <a:srgbClr val="2B4B82"/>
                </a:solidFill>
                <a:latin typeface="Josefin Sans Bold"/>
                <a:ea typeface="Josefin Sans Bold"/>
                <a:cs typeface="Josefin Sans Bold"/>
                <a:sym typeface="Josefin Sans Bold"/>
              </a:rPr>
              <a:t>4. Nguyên tắc giao dịch dữ liệu</a:t>
            </a:r>
          </a:p>
          <a:p>
            <a:pPr algn="l">
              <a:lnSpc>
                <a:spcPts val="10349"/>
              </a:lnSpc>
            </a:pPr>
            <a:endParaRPr lang="en-US" sz="7392" b="1">
              <a:solidFill>
                <a:srgbClr val="2B4B82"/>
              </a:solidFill>
              <a:latin typeface="Josefin Sans Bold"/>
              <a:ea typeface="Josefin Sans Bold"/>
              <a:cs typeface="Josefin Sans Bold"/>
              <a:sym typeface="Josefin Sans Bo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244798" y="2109000"/>
          <a:ext cx="9185570" cy="7381528"/>
        </p:xfrm>
        <a:graphic>
          <a:graphicData uri="http://schemas.openxmlformats.org/drawingml/2006/table">
            <a:tbl>
              <a:tblPr/>
              <a:tblGrid>
                <a:gridCol w="4592785">
                  <a:extLst>
                    <a:ext uri="{9D8B030D-6E8A-4147-A177-3AD203B41FA5}">
                      <a16:colId xmlns:a16="http://schemas.microsoft.com/office/drawing/2014/main" val="20000"/>
                    </a:ext>
                  </a:extLst>
                </a:gridCol>
                <a:gridCol w="4592785">
                  <a:extLst>
                    <a:ext uri="{9D8B030D-6E8A-4147-A177-3AD203B41FA5}">
                      <a16:colId xmlns:a16="http://schemas.microsoft.com/office/drawing/2014/main" val="20001"/>
                    </a:ext>
                  </a:extLst>
                </a:gridCol>
              </a:tblGrid>
              <a:tr h="1112075">
                <a:tc>
                  <a:txBody>
                    <a:bodyPr/>
                    <a:lstStyle/>
                    <a:p>
                      <a:pPr algn="l">
                        <a:lnSpc>
                          <a:spcPts val="4228"/>
                        </a:lnSpc>
                        <a:defRPr/>
                      </a:pPr>
                      <a:r>
                        <a:rPr lang="en-US" sz="3020">
                          <a:solidFill>
                            <a:srgbClr val="000000"/>
                          </a:solidFill>
                          <a:latin typeface="Josefin Sans"/>
                          <a:ea typeface="Josefin Sans"/>
                          <a:cs typeface="Josefin Sans"/>
                          <a:sym typeface="Josefin Sans"/>
                        </a:rPr>
                        <a:t>  SQL</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lnSpc>
                          <a:spcPts val="4228"/>
                        </a:lnSpc>
                        <a:defRPr/>
                      </a:pPr>
                      <a:r>
                        <a:rPr lang="en-US" sz="3020">
                          <a:solidFill>
                            <a:srgbClr val="000000"/>
                          </a:solidFill>
                          <a:latin typeface="Josefin Sans"/>
                          <a:ea typeface="Josefin Sans"/>
                          <a:cs typeface="Josefin Sans"/>
                          <a:sym typeface="Josefin Sans"/>
                        </a:rPr>
                        <a:t>NoSQL</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40361">
                <a:tc>
                  <a:txBody>
                    <a:bodyPr/>
                    <a:lstStyle/>
                    <a:p>
                      <a:pPr algn="l">
                        <a:lnSpc>
                          <a:spcPts val="4228"/>
                        </a:lnSpc>
                        <a:defRPr/>
                      </a:pPr>
                      <a:r>
                        <a:rPr lang="en-US" sz="3020">
                          <a:solidFill>
                            <a:srgbClr val="000000"/>
                          </a:solidFill>
                          <a:latin typeface="Josefin Sans"/>
                          <a:ea typeface="Josefin Sans"/>
                          <a:cs typeface="Josefin Sans"/>
                          <a:sym typeface="Josefin Sans"/>
                        </a:rPr>
                        <a:t>Mở rộng theo chiều dọc (scale-up) bằng cách nâng cấp phần cứng.</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lnSpc>
                          <a:spcPts val="4228"/>
                        </a:lnSpc>
                        <a:defRPr/>
                      </a:pPr>
                      <a:r>
                        <a:rPr lang="en-US" sz="3020">
                          <a:solidFill>
                            <a:srgbClr val="000000"/>
                          </a:solidFill>
                          <a:latin typeface="Josefin Sans"/>
                          <a:ea typeface="Josefin Sans"/>
                          <a:cs typeface="Josefin Sans"/>
                          <a:sym typeface="Josefin Sans"/>
                        </a:rPr>
                        <a:t>Mở rộng theo chiều ngang (scale-out) bằng cách thêm nút vào hệ thống.</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29092">
                <a:tc>
                  <a:txBody>
                    <a:bodyPr/>
                    <a:lstStyle/>
                    <a:p>
                      <a:pPr algn="l">
                        <a:lnSpc>
                          <a:spcPts val="4228"/>
                        </a:lnSpc>
                        <a:defRPr/>
                      </a:pPr>
                      <a:r>
                        <a:rPr lang="en-US" sz="3020">
                          <a:solidFill>
                            <a:srgbClr val="000000"/>
                          </a:solidFill>
                          <a:latin typeface="Josefin Sans"/>
                          <a:ea typeface="Josefin Sans"/>
                          <a:cs typeface="Josefin Sans"/>
                          <a:sym typeface="Josefin Sans"/>
                        </a:rPr>
                        <a:t>Phù hợp với hệ thống vừa và nhỏ.</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lnSpc>
                          <a:spcPts val="4228"/>
                        </a:lnSpc>
                        <a:defRPr/>
                      </a:pPr>
                      <a:r>
                        <a:rPr lang="en-US" sz="3020">
                          <a:solidFill>
                            <a:srgbClr val="000000"/>
                          </a:solidFill>
                          <a:latin typeface="Josefin Sans"/>
                          <a:ea typeface="Josefin Sans"/>
                          <a:cs typeface="Josefin Sans"/>
                          <a:sym typeface="Josefin Sans"/>
                        </a:rPr>
                        <a:t>Lý tưởng cho hệ thống lớn, dữ liệu tăng nhanh</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Freeform 3"/>
          <p:cNvSpPr/>
          <p:nvPr/>
        </p:nvSpPr>
        <p:spPr>
          <a:xfrm>
            <a:off x="3167252" y="5799764"/>
            <a:ext cx="2995130" cy="2995130"/>
          </a:xfrm>
          <a:custGeom>
            <a:avLst/>
            <a:gdLst/>
            <a:ahLst/>
            <a:cxnLst/>
            <a:rect l="l" t="t" r="r" b="b"/>
            <a:pathLst>
              <a:path w="2995130" h="2995130">
                <a:moveTo>
                  <a:pt x="0" y="0"/>
                </a:moveTo>
                <a:lnTo>
                  <a:pt x="2995130" y="0"/>
                </a:lnTo>
                <a:lnTo>
                  <a:pt x="2995130" y="2995130"/>
                </a:lnTo>
                <a:lnTo>
                  <a:pt x="0" y="2995130"/>
                </a:lnTo>
                <a:lnTo>
                  <a:pt x="0" y="0"/>
                </a:lnTo>
                <a:close/>
              </a:path>
            </a:pathLst>
          </a:custGeom>
          <a:blipFill>
            <a:blip r:embed="rId2"/>
            <a:stretch>
              <a:fillRect/>
            </a:stretch>
          </a:blipFill>
        </p:spPr>
        <p:txBody>
          <a:bodyPr/>
          <a:lstStyle/>
          <a:p>
            <a:endParaRPr lang="en-US"/>
          </a:p>
        </p:txBody>
      </p:sp>
      <p:sp>
        <p:nvSpPr>
          <p:cNvPr id="4" name="Freeform 4"/>
          <p:cNvSpPr/>
          <p:nvPr/>
        </p:nvSpPr>
        <p:spPr>
          <a:xfrm>
            <a:off x="0" y="2109000"/>
            <a:ext cx="8347051" cy="4048320"/>
          </a:xfrm>
          <a:custGeom>
            <a:avLst/>
            <a:gdLst/>
            <a:ahLst/>
            <a:cxnLst/>
            <a:rect l="l" t="t" r="r" b="b"/>
            <a:pathLst>
              <a:path w="8347051" h="4048320">
                <a:moveTo>
                  <a:pt x="0" y="0"/>
                </a:moveTo>
                <a:lnTo>
                  <a:pt x="8347051" y="0"/>
                </a:lnTo>
                <a:lnTo>
                  <a:pt x="8347051" y="4048319"/>
                </a:lnTo>
                <a:lnTo>
                  <a:pt x="0" y="4048319"/>
                </a:lnTo>
                <a:lnTo>
                  <a:pt x="0" y="0"/>
                </a:lnTo>
                <a:close/>
              </a:path>
            </a:pathLst>
          </a:custGeom>
          <a:blipFill>
            <a:blip r:embed="rId3"/>
            <a:stretch>
              <a:fillRect/>
            </a:stretch>
          </a:blipFill>
        </p:spPr>
        <p:txBody>
          <a:bodyPr/>
          <a:lstStyle/>
          <a:p>
            <a:endParaRPr lang="en-US"/>
          </a:p>
        </p:txBody>
      </p:sp>
      <p:sp>
        <p:nvSpPr>
          <p:cNvPr id="5" name="Freeform 5"/>
          <p:cNvSpPr/>
          <p:nvPr/>
        </p:nvSpPr>
        <p:spPr>
          <a:xfrm>
            <a:off x="1950386" y="6395444"/>
            <a:ext cx="2843422" cy="2862856"/>
          </a:xfrm>
          <a:custGeom>
            <a:avLst/>
            <a:gdLst/>
            <a:ahLst/>
            <a:cxnLst/>
            <a:rect l="l" t="t" r="r" b="b"/>
            <a:pathLst>
              <a:path w="2843422" h="2862856">
                <a:moveTo>
                  <a:pt x="0" y="0"/>
                </a:moveTo>
                <a:lnTo>
                  <a:pt x="2843422" y="0"/>
                </a:lnTo>
                <a:lnTo>
                  <a:pt x="2843422" y="2862856"/>
                </a:lnTo>
                <a:lnTo>
                  <a:pt x="0" y="2862856"/>
                </a:lnTo>
                <a:lnTo>
                  <a:pt x="0" y="0"/>
                </a:lnTo>
                <a:close/>
              </a:path>
            </a:pathLst>
          </a:custGeom>
          <a:blipFill>
            <a:blip r:embed="rId2"/>
            <a:stretch>
              <a:fillRect r="-5335" b="-4620"/>
            </a:stretch>
          </a:blipFill>
        </p:spPr>
        <p:txBody>
          <a:bodyPr/>
          <a:lstStyle/>
          <a:p>
            <a:endParaRPr lang="en-US"/>
          </a:p>
        </p:txBody>
      </p:sp>
      <p:sp>
        <p:nvSpPr>
          <p:cNvPr id="6" name="Freeform 6"/>
          <p:cNvSpPr/>
          <p:nvPr/>
        </p:nvSpPr>
        <p:spPr>
          <a:xfrm>
            <a:off x="743050" y="6955360"/>
            <a:ext cx="2995130" cy="2995130"/>
          </a:xfrm>
          <a:custGeom>
            <a:avLst/>
            <a:gdLst/>
            <a:ahLst/>
            <a:cxnLst/>
            <a:rect l="l" t="t" r="r" b="b"/>
            <a:pathLst>
              <a:path w="2995130" h="2995130">
                <a:moveTo>
                  <a:pt x="0" y="0"/>
                </a:moveTo>
                <a:lnTo>
                  <a:pt x="2995131" y="0"/>
                </a:lnTo>
                <a:lnTo>
                  <a:pt x="2995131" y="2995130"/>
                </a:lnTo>
                <a:lnTo>
                  <a:pt x="0" y="2995130"/>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28360" y="596188"/>
            <a:ext cx="9919984" cy="1270216"/>
          </a:xfrm>
          <a:prstGeom prst="rect">
            <a:avLst/>
          </a:prstGeom>
        </p:spPr>
        <p:txBody>
          <a:bodyPr lIns="0" tIns="0" rIns="0" bIns="0" rtlCol="0" anchor="t">
            <a:spAutoFit/>
          </a:bodyPr>
          <a:lstStyle/>
          <a:p>
            <a:pPr algn="l">
              <a:lnSpc>
                <a:spcPts val="10349"/>
              </a:lnSpc>
            </a:pPr>
            <a:r>
              <a:rPr lang="en-US" sz="7392" b="1">
                <a:solidFill>
                  <a:srgbClr val="2B4B82"/>
                </a:solidFill>
                <a:latin typeface="Josefin Sans Bold"/>
                <a:ea typeface="Josefin Sans Bold"/>
                <a:cs typeface="Josefin Sans Bold"/>
                <a:sym typeface="Josefin Sans Bold"/>
              </a:rPr>
              <a:t>5. Khả năng mở rộng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3137916" y="437761"/>
            <a:ext cx="4121384" cy="4114800"/>
          </a:xfrm>
          <a:custGeom>
            <a:avLst/>
            <a:gdLst/>
            <a:ahLst/>
            <a:cxnLst/>
            <a:rect l="l" t="t" r="r" b="b"/>
            <a:pathLst>
              <a:path w="4121384" h="4114800">
                <a:moveTo>
                  <a:pt x="0" y="0"/>
                </a:moveTo>
                <a:lnTo>
                  <a:pt x="4121384" y="0"/>
                </a:lnTo>
                <a:lnTo>
                  <a:pt x="412138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4" name="TextBox 4"/>
          <p:cNvSpPr txBox="1"/>
          <p:nvPr/>
        </p:nvSpPr>
        <p:spPr>
          <a:xfrm>
            <a:off x="1288779" y="537527"/>
            <a:ext cx="9663351"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a:ea typeface="Canva Sans"/>
                <a:cs typeface="Canva Sans"/>
                <a:sym typeface="Canva Sans"/>
              </a:rPr>
              <a:t>2. 8 tính năng chính của NoSQl</a:t>
            </a:r>
          </a:p>
        </p:txBody>
      </p:sp>
      <p:sp>
        <p:nvSpPr>
          <p:cNvPr id="5" name="TextBox 5"/>
          <p:cNvSpPr txBox="1"/>
          <p:nvPr/>
        </p:nvSpPr>
        <p:spPr>
          <a:xfrm>
            <a:off x="1028700" y="1503634"/>
            <a:ext cx="10241441" cy="2657290"/>
          </a:xfrm>
          <a:prstGeom prst="rect">
            <a:avLst/>
          </a:prstGeom>
        </p:spPr>
        <p:txBody>
          <a:bodyPr lIns="0" tIns="0" rIns="0" bIns="0" rtlCol="0" anchor="t">
            <a:spAutoFit/>
          </a:bodyPr>
          <a:lstStyle/>
          <a:p>
            <a:pPr algn="l">
              <a:lnSpc>
                <a:spcPts val="4210"/>
              </a:lnSpc>
            </a:pPr>
            <a:r>
              <a:rPr lang="en-US" sz="3007" b="1">
                <a:solidFill>
                  <a:srgbClr val="FFFFFF"/>
                </a:solidFill>
                <a:latin typeface="Josefin Sans Bold"/>
                <a:ea typeface="Josefin Sans Bold"/>
                <a:cs typeface="Josefin Sans Bold"/>
                <a:sym typeface="Josefin Sans Bold"/>
              </a:rPr>
              <a:t>1.Sơ đồ động (Dynamic schema)</a:t>
            </a:r>
          </a:p>
          <a:p>
            <a:pPr algn="l">
              <a:lnSpc>
                <a:spcPts val="4210"/>
              </a:lnSpc>
            </a:pPr>
            <a:r>
              <a:rPr lang="en-US" sz="3007">
                <a:solidFill>
                  <a:srgbClr val="FFFFFF"/>
                </a:solidFill>
                <a:latin typeface="Josefin Sans"/>
                <a:ea typeface="Josefin Sans"/>
                <a:cs typeface="Josefin Sans"/>
                <a:sym typeface="Josefin Sans"/>
              </a:rPr>
              <a:t>-NoSQL không có sơ đồ cố định và có thể điều chỉnh các cấu trúc dữ liệu đang thay đổi mà không cần di chuyển hoặc thay đổi sơ đồ.</a:t>
            </a:r>
          </a:p>
          <a:p>
            <a:pPr algn="l">
              <a:lnSpc>
                <a:spcPts val="4210"/>
              </a:lnSpc>
            </a:pPr>
            <a:endParaRPr lang="en-US" sz="3007">
              <a:solidFill>
                <a:srgbClr val="FFFFFF"/>
              </a:solidFill>
              <a:latin typeface="Josefin Sans"/>
              <a:ea typeface="Josefin Sans"/>
              <a:cs typeface="Josefin Sans"/>
              <a:sym typeface="Josefin Sans"/>
            </a:endParaRPr>
          </a:p>
        </p:txBody>
      </p:sp>
      <p:sp>
        <p:nvSpPr>
          <p:cNvPr id="6" name="TextBox 6"/>
          <p:cNvSpPr txBox="1"/>
          <p:nvPr/>
        </p:nvSpPr>
        <p:spPr>
          <a:xfrm>
            <a:off x="1028700" y="4216775"/>
            <a:ext cx="14725043" cy="2656758"/>
          </a:xfrm>
          <a:prstGeom prst="rect">
            <a:avLst/>
          </a:prstGeom>
        </p:spPr>
        <p:txBody>
          <a:bodyPr lIns="0" tIns="0" rIns="0" bIns="0" rtlCol="0" anchor="t">
            <a:spAutoFit/>
          </a:bodyPr>
          <a:lstStyle/>
          <a:p>
            <a:pPr algn="l">
              <a:lnSpc>
                <a:spcPts val="4239"/>
              </a:lnSpc>
            </a:pPr>
            <a:r>
              <a:rPr lang="en-US" sz="3028" b="1">
                <a:solidFill>
                  <a:srgbClr val="FFFFFF"/>
                </a:solidFill>
                <a:latin typeface="Josefin Sans Bold"/>
                <a:ea typeface="Josefin Sans Bold"/>
                <a:cs typeface="Josefin Sans Bold"/>
                <a:sym typeface="Josefin Sans Bold"/>
              </a:rPr>
              <a:t>2.Khả năng mở rộng ngang (Horizontal scalability) </a:t>
            </a:r>
          </a:p>
          <a:p>
            <a:pPr algn="l">
              <a:lnSpc>
                <a:spcPts val="4239"/>
              </a:lnSpc>
            </a:pPr>
            <a:r>
              <a:rPr lang="en-US" sz="3028">
                <a:solidFill>
                  <a:srgbClr val="FFFFFF"/>
                </a:solidFill>
                <a:latin typeface="Josefin Sans"/>
                <a:ea typeface="Josefin Sans"/>
                <a:cs typeface="Josefin Sans"/>
                <a:sym typeface="Josefin Sans"/>
              </a:rPr>
              <a:t>-Cơ sở dữ liệu NoSQL được thiết kế để mở rộng ra bằng cách thêm nhiều nút vào một cụm cơ sở dữ liệu, làm cho chúng phù hợp để xử lý lượng lớn dữ liệu và mức độ lưu lượng truy cập cao.</a:t>
            </a:r>
          </a:p>
          <a:p>
            <a:pPr algn="l">
              <a:lnSpc>
                <a:spcPts val="4239"/>
              </a:lnSpc>
            </a:pPr>
            <a:endParaRPr lang="en-US" sz="3028">
              <a:solidFill>
                <a:srgbClr val="FFFFFF"/>
              </a:solidFill>
              <a:latin typeface="Josefin Sans"/>
              <a:ea typeface="Josefin Sans"/>
              <a:cs typeface="Josefin Sans"/>
              <a:sym typeface="Josefin Sans"/>
            </a:endParaRPr>
          </a:p>
        </p:txBody>
      </p:sp>
      <p:sp>
        <p:nvSpPr>
          <p:cNvPr id="7" name="TextBox 7"/>
          <p:cNvSpPr txBox="1"/>
          <p:nvPr/>
        </p:nvSpPr>
        <p:spPr>
          <a:xfrm>
            <a:off x="1028700" y="6812153"/>
            <a:ext cx="14894479" cy="3245671"/>
          </a:xfrm>
          <a:prstGeom prst="rect">
            <a:avLst/>
          </a:prstGeom>
        </p:spPr>
        <p:txBody>
          <a:bodyPr lIns="0" tIns="0" rIns="0" bIns="0" rtlCol="0" anchor="t">
            <a:spAutoFit/>
          </a:bodyPr>
          <a:lstStyle/>
          <a:p>
            <a:pPr algn="l">
              <a:lnSpc>
                <a:spcPts val="4329"/>
              </a:lnSpc>
            </a:pPr>
            <a:r>
              <a:rPr lang="en-US" sz="3092" b="1">
                <a:solidFill>
                  <a:srgbClr val="FFFFFF"/>
                </a:solidFill>
                <a:latin typeface="Josefin Sans Bold"/>
                <a:ea typeface="Josefin Sans Bold"/>
                <a:cs typeface="Josefin Sans Bold"/>
                <a:sym typeface="Josefin Sans Bold"/>
              </a:rPr>
              <a:t>3. Dựa trên tài liệu (Document-based)</a:t>
            </a:r>
          </a:p>
          <a:p>
            <a:pPr algn="l">
              <a:lnSpc>
                <a:spcPts val="4329"/>
              </a:lnSpc>
            </a:pPr>
            <a:r>
              <a:rPr lang="en-US" sz="3092">
                <a:solidFill>
                  <a:srgbClr val="FFFFFF"/>
                </a:solidFill>
                <a:latin typeface="Josefin Sans"/>
                <a:ea typeface="Josefin Sans"/>
                <a:cs typeface="Josefin Sans"/>
                <a:sym typeface="Josefin Sans"/>
              </a:rPr>
              <a:t>-Một số cơ sở dữ liệu NoSQL, chẳng hạn như MongoDB, sử dụng một mô hình dữ liệu dựa trên tài liệu, trong đó dữ liệu được lưu trữ ở định dạng bán cấu trúc không có sơ đồ, chẳng hạn như JSON hoặc BSON.</a:t>
            </a:r>
          </a:p>
          <a:p>
            <a:pPr algn="l">
              <a:lnSpc>
                <a:spcPts val="4329"/>
              </a:lnSpc>
            </a:pPr>
            <a:r>
              <a:rPr lang="en-US" sz="3092">
                <a:solidFill>
                  <a:srgbClr val="FFFFFF"/>
                </a:solidFill>
                <a:latin typeface="Josefin Sans"/>
                <a:ea typeface="Josefin Sans"/>
                <a:cs typeface="Josefin Sans"/>
                <a:sym typeface="Josefin Sans"/>
              </a:rPr>
              <a:t> </a:t>
            </a:r>
          </a:p>
          <a:p>
            <a:pPr algn="l">
              <a:lnSpc>
                <a:spcPts val="4329"/>
              </a:lnSpc>
            </a:pPr>
            <a:endParaRPr lang="en-US" sz="3092">
              <a:solidFill>
                <a:srgbClr val="FFFFFF"/>
              </a:solidFill>
              <a:latin typeface="Josefin Sans"/>
              <a:ea typeface="Josefin Sans"/>
              <a:cs typeface="Josefin Sans"/>
              <a:sym typeface="Josefi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7148406" y="1114425"/>
            <a:ext cx="10544207" cy="6690198"/>
          </a:xfrm>
          <a:prstGeom prst="rect">
            <a:avLst/>
          </a:prstGeom>
        </p:spPr>
        <p:txBody>
          <a:bodyPr lIns="0" tIns="0" rIns="0" bIns="0" rtlCol="0" anchor="t">
            <a:spAutoFit/>
          </a:bodyPr>
          <a:lstStyle/>
          <a:p>
            <a:pPr algn="l">
              <a:lnSpc>
                <a:spcPts val="13177"/>
              </a:lnSpc>
            </a:pPr>
            <a:r>
              <a:rPr lang="en-US" sz="11765" b="1">
                <a:solidFill>
                  <a:srgbClr val="F7B4A7"/>
                </a:solidFill>
                <a:latin typeface="Josefin Sans Bold"/>
                <a:ea typeface="Josefin Sans Bold"/>
                <a:cs typeface="Josefin Sans Bold"/>
                <a:sym typeface="Josefin Sans Bold"/>
              </a:rPr>
              <a:t>Nên sử dụng NoSQL trong trường hợp nào?</a:t>
            </a:r>
          </a:p>
        </p:txBody>
      </p:sp>
      <p:sp>
        <p:nvSpPr>
          <p:cNvPr id="3" name="Freeform 3"/>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852685" y="1581101"/>
            <a:ext cx="1194327" cy="2586142"/>
          </a:xfrm>
          <a:custGeom>
            <a:avLst/>
            <a:gdLst/>
            <a:ahLst/>
            <a:cxnLst/>
            <a:rect l="l" t="t" r="r" b="b"/>
            <a:pathLst>
              <a:path w="1194327" h="2586142">
                <a:moveTo>
                  <a:pt x="0" y="0"/>
                </a:moveTo>
                <a:lnTo>
                  <a:pt x="1194328" y="0"/>
                </a:lnTo>
                <a:lnTo>
                  <a:pt x="1194328"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flipH="1">
            <a:off x="1028700" y="1790711"/>
            <a:ext cx="5357753" cy="5591583"/>
          </a:xfrm>
          <a:custGeom>
            <a:avLst/>
            <a:gdLst/>
            <a:ahLst/>
            <a:cxnLst/>
            <a:rect l="l" t="t" r="r" b="b"/>
            <a:pathLst>
              <a:path w="5357753" h="5591583">
                <a:moveTo>
                  <a:pt x="5357753" y="0"/>
                </a:moveTo>
                <a:lnTo>
                  <a:pt x="0" y="0"/>
                </a:lnTo>
                <a:lnTo>
                  <a:pt x="0" y="5591583"/>
                </a:lnTo>
                <a:lnTo>
                  <a:pt x="5357753" y="5591583"/>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803848" y="183803"/>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2625191" y="9008996"/>
            <a:ext cx="1003461" cy="883045"/>
          </a:xfrm>
          <a:prstGeom prst="rect">
            <a:avLst/>
          </a:prstGeom>
        </p:spPr>
      </p:pic>
      <p:sp>
        <p:nvSpPr>
          <p:cNvPr id="4" name="TextBox 4"/>
          <p:cNvSpPr txBox="1"/>
          <p:nvPr/>
        </p:nvSpPr>
        <p:spPr>
          <a:xfrm>
            <a:off x="464364" y="1069746"/>
            <a:ext cx="10509928" cy="1962150"/>
          </a:xfrm>
          <a:prstGeom prst="rect">
            <a:avLst/>
          </a:prstGeom>
        </p:spPr>
        <p:txBody>
          <a:bodyPr lIns="0" tIns="0" rIns="0" bIns="0" rtlCol="0" anchor="t">
            <a:spAutoFit/>
          </a:bodyPr>
          <a:lstStyle/>
          <a:p>
            <a:pPr algn="l">
              <a:lnSpc>
                <a:spcPts val="7679"/>
              </a:lnSpc>
            </a:pPr>
            <a:r>
              <a:rPr lang="en-US" sz="6399" b="1">
                <a:solidFill>
                  <a:srgbClr val="31356E"/>
                </a:solidFill>
                <a:latin typeface="Josefin Sans Bold"/>
                <a:ea typeface="Josefin Sans Bold"/>
                <a:cs typeface="Josefin Sans Bold"/>
                <a:sym typeface="Josefin Sans Bold"/>
              </a:rPr>
              <a:t>1. Khi dữ liệu không có cấu trúc hoặc bán cấu trúc</a:t>
            </a:r>
          </a:p>
        </p:txBody>
      </p:sp>
      <p:sp>
        <p:nvSpPr>
          <p:cNvPr id="5" name="TextBox 5"/>
          <p:cNvSpPr txBox="1"/>
          <p:nvPr/>
        </p:nvSpPr>
        <p:spPr>
          <a:xfrm>
            <a:off x="464364" y="3360417"/>
            <a:ext cx="10321577" cy="1468705"/>
          </a:xfrm>
          <a:prstGeom prst="rect">
            <a:avLst/>
          </a:prstGeom>
        </p:spPr>
        <p:txBody>
          <a:bodyPr lIns="0" tIns="0" rIns="0" bIns="0" rtlCol="0" anchor="t">
            <a:spAutoFit/>
          </a:bodyPr>
          <a:lstStyle/>
          <a:p>
            <a:pPr algn="l">
              <a:lnSpc>
                <a:spcPts val="3837"/>
              </a:lnSpc>
            </a:pPr>
            <a:r>
              <a:rPr lang="en-US" sz="3198">
                <a:solidFill>
                  <a:srgbClr val="2B4B82"/>
                </a:solidFill>
                <a:latin typeface="Josefin Sans"/>
                <a:ea typeface="Josefin Sans"/>
                <a:cs typeface="Josefin Sans"/>
                <a:sym typeface="Josefin Sans"/>
              </a:rPr>
              <a:t>SQL yêu cầu dữ liệu có cấu trúc cố định (schema)</a:t>
            </a:r>
          </a:p>
          <a:p>
            <a:pPr marL="690513" lvl="1" indent="-345256" algn="l">
              <a:lnSpc>
                <a:spcPts val="3837"/>
              </a:lnSpc>
              <a:buFont typeface="Arial"/>
              <a:buChar char="•"/>
            </a:pPr>
            <a:r>
              <a:rPr lang="en-US" sz="3198">
                <a:solidFill>
                  <a:srgbClr val="2B4B82"/>
                </a:solidFill>
                <a:latin typeface="Josefin Sans"/>
                <a:ea typeface="Josefin Sans"/>
                <a:cs typeface="Josefin Sans"/>
                <a:sym typeface="Josefin Sans"/>
              </a:rPr>
              <a:t>Mỗi bảng phải có các cột được xác định trước</a:t>
            </a:r>
          </a:p>
          <a:p>
            <a:pPr marL="690512" lvl="1" indent="-345256" algn="l">
              <a:lnSpc>
                <a:spcPts val="3837"/>
              </a:lnSpc>
              <a:buFont typeface="Arial"/>
              <a:buChar char="•"/>
            </a:pPr>
            <a:r>
              <a:rPr lang="en-US" sz="3198">
                <a:solidFill>
                  <a:srgbClr val="2B4B82"/>
                </a:solidFill>
                <a:latin typeface="Josefin Sans"/>
                <a:ea typeface="Josefin Sans"/>
                <a:cs typeface="Josefin Sans"/>
                <a:sym typeface="Josefin Sans"/>
              </a:rPr>
              <a:t>Dữ liệu trong bảng phải tuân theo định dạng này</a:t>
            </a:r>
          </a:p>
        </p:txBody>
      </p:sp>
      <p:sp>
        <p:nvSpPr>
          <p:cNvPr id="6" name="TextBox 6"/>
          <p:cNvSpPr txBox="1"/>
          <p:nvPr/>
        </p:nvSpPr>
        <p:spPr>
          <a:xfrm>
            <a:off x="7683976" y="6033412"/>
            <a:ext cx="10251709" cy="3858630"/>
          </a:xfrm>
          <a:prstGeom prst="rect">
            <a:avLst/>
          </a:prstGeom>
        </p:spPr>
        <p:txBody>
          <a:bodyPr lIns="0" tIns="0" rIns="0" bIns="0" rtlCol="0" anchor="t">
            <a:spAutoFit/>
          </a:bodyPr>
          <a:lstStyle/>
          <a:p>
            <a:pPr algn="l">
              <a:lnSpc>
                <a:spcPts val="3811"/>
              </a:lnSpc>
            </a:pPr>
            <a:r>
              <a:rPr lang="en-US" sz="3176">
                <a:solidFill>
                  <a:srgbClr val="2B4B82"/>
                </a:solidFill>
                <a:latin typeface="Josefin Sans"/>
                <a:ea typeface="Josefin Sans"/>
                <a:cs typeface="Josefin Sans"/>
                <a:sym typeface="Josefin Sans"/>
              </a:rPr>
              <a:t>Ngược lại khi dùng NoSQL</a:t>
            </a:r>
          </a:p>
          <a:p>
            <a:pPr marL="685839" lvl="1" indent="-342919" algn="l">
              <a:lnSpc>
                <a:spcPts val="3811"/>
              </a:lnSpc>
              <a:buFont typeface="Arial"/>
              <a:buChar char="•"/>
            </a:pPr>
            <a:r>
              <a:rPr lang="en-US" sz="3176">
                <a:solidFill>
                  <a:srgbClr val="2B4B82"/>
                </a:solidFill>
                <a:latin typeface="Josefin Sans"/>
                <a:ea typeface="Josefin Sans"/>
                <a:cs typeface="Josefin Sans"/>
                <a:sym typeface="Josefin Sans"/>
              </a:rPr>
              <a:t>Linh hoạt trong cấu trúc dữ liệu: NoSQL cho phép lưu trữ dữ liệu ở dạng JSON, BSON, hoặc tài liệu mà không cần schema cố định.</a:t>
            </a:r>
          </a:p>
          <a:p>
            <a:pPr marL="685839" lvl="1" indent="-342919" algn="l">
              <a:lnSpc>
                <a:spcPts val="3811"/>
              </a:lnSpc>
              <a:buFont typeface="Arial"/>
              <a:buChar char="•"/>
            </a:pPr>
            <a:r>
              <a:rPr lang="en-US" sz="3176">
                <a:solidFill>
                  <a:srgbClr val="2B4B82"/>
                </a:solidFill>
                <a:latin typeface="Josefin Sans"/>
                <a:ea typeface="Josefin Sans"/>
                <a:cs typeface="Josefin Sans"/>
                <a:sym typeface="Josefin Sans"/>
              </a:rPr>
              <a:t>Dễ dàng thay đổi mô hình dữ liệu: Nếu muốn thêm một trường mới, không cần chỉnh sửa lại toàn bộ bảng như trong SQL.</a:t>
            </a:r>
          </a:p>
          <a:p>
            <a:pPr algn="l">
              <a:lnSpc>
                <a:spcPts val="3811"/>
              </a:lnSpc>
            </a:pPr>
            <a:endParaRPr lang="en-US" sz="3176">
              <a:solidFill>
                <a:srgbClr val="2B4B82"/>
              </a:solidFill>
              <a:latin typeface="Josefin Sans"/>
              <a:ea typeface="Josefin Sans"/>
              <a:cs typeface="Josefin Sans"/>
              <a:sym typeface="Josefi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464364" y="3780838"/>
            <a:ext cx="1498085" cy="2091235"/>
          </a:xfrm>
          <a:custGeom>
            <a:avLst/>
            <a:gdLst/>
            <a:ahLst/>
            <a:cxnLst/>
            <a:rect l="l" t="t" r="r" b="b"/>
            <a:pathLst>
              <a:path w="1498085" h="2091235">
                <a:moveTo>
                  <a:pt x="0" y="0"/>
                </a:moveTo>
                <a:lnTo>
                  <a:pt x="1498085" y="0"/>
                </a:lnTo>
                <a:lnTo>
                  <a:pt x="1498085" y="2091235"/>
                </a:lnTo>
                <a:lnTo>
                  <a:pt x="0" y="2091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08005" y="6119723"/>
            <a:ext cx="10251709" cy="4338577"/>
          </a:xfrm>
          <a:prstGeom prst="rect">
            <a:avLst/>
          </a:prstGeom>
        </p:spPr>
        <p:txBody>
          <a:bodyPr lIns="0" tIns="0" rIns="0" bIns="0" rtlCol="0" anchor="t">
            <a:spAutoFit/>
          </a:bodyPr>
          <a:lstStyle/>
          <a:p>
            <a:pPr algn="l">
              <a:lnSpc>
                <a:spcPts val="3811"/>
              </a:lnSpc>
            </a:pPr>
            <a:r>
              <a:rPr lang="en-US" sz="3176">
                <a:solidFill>
                  <a:srgbClr val="2B4B82"/>
                </a:solidFill>
                <a:latin typeface="Josefin Sans"/>
                <a:ea typeface="Josefin Sans"/>
                <a:cs typeface="Josefin Sans"/>
                <a:sym typeface="Josefin Sans"/>
              </a:rPr>
              <a:t> Ngược lại khi dùng NoSQL</a:t>
            </a:r>
          </a:p>
          <a:p>
            <a:pPr marL="685839" lvl="1" indent="-342919" algn="l">
              <a:lnSpc>
                <a:spcPts val="3811"/>
              </a:lnSpc>
              <a:buFont typeface="Arial"/>
              <a:buChar char="•"/>
            </a:pPr>
            <a:r>
              <a:rPr lang="en-US" sz="3176">
                <a:solidFill>
                  <a:srgbClr val="2B4B82"/>
                </a:solidFill>
                <a:latin typeface="Josefin Sans"/>
                <a:ea typeface="Josefin Sans"/>
                <a:cs typeface="Josefin Sans"/>
                <a:sym typeface="Josefin Sans"/>
              </a:rPr>
              <a:t>Hỗ trợ mở rộng theo chiều ngang (Sharding, Partitioning): Có thể chia nhỏ dữ liệu và lưu trữ trên nhiều máy chủ khác nhau mà vẫn đảm bảo hiệu suất cao.</a:t>
            </a:r>
          </a:p>
          <a:p>
            <a:pPr marL="685839" lvl="1" indent="-342919" algn="l">
              <a:lnSpc>
                <a:spcPts val="3811"/>
              </a:lnSpc>
              <a:buFont typeface="Arial"/>
              <a:buChar char="•"/>
            </a:pPr>
            <a:r>
              <a:rPr lang="en-US" sz="3176">
                <a:solidFill>
                  <a:srgbClr val="2B4B82"/>
                </a:solidFill>
                <a:latin typeface="Josefin Sans"/>
                <a:ea typeface="Josefin Sans"/>
                <a:cs typeface="Josefin Sans"/>
                <a:sym typeface="Josefin Sans"/>
              </a:rPr>
              <a:t>Giúp tăng khả năng chịu tải: NoSQL cho phép phân tán dữ liệu trên nhiều node (máy chủ), giúp xử lý nhiều request hơn.</a:t>
            </a:r>
          </a:p>
          <a:p>
            <a:pPr algn="l">
              <a:lnSpc>
                <a:spcPts val="3811"/>
              </a:lnSpc>
            </a:pPr>
            <a:endParaRPr lang="en-US" sz="3176">
              <a:solidFill>
                <a:srgbClr val="2B4B82"/>
              </a:solidFill>
              <a:latin typeface="Josefin Sans"/>
              <a:ea typeface="Josefin Sans"/>
              <a:cs typeface="Josefin Sans"/>
              <a:sym typeface="Josefin Sans"/>
            </a:endParaRPr>
          </a:p>
        </p:txBody>
      </p:sp>
      <p:sp>
        <p:nvSpPr>
          <p:cNvPr id="4" name="Freeform 4"/>
          <p:cNvSpPr/>
          <p:nvPr/>
        </p:nvSpPr>
        <p:spPr>
          <a:xfrm>
            <a:off x="2389758" y="3780838"/>
            <a:ext cx="1498085" cy="2091235"/>
          </a:xfrm>
          <a:custGeom>
            <a:avLst/>
            <a:gdLst/>
            <a:ahLst/>
            <a:cxnLst/>
            <a:rect l="l" t="t" r="r" b="b"/>
            <a:pathLst>
              <a:path w="1498085" h="2091235">
                <a:moveTo>
                  <a:pt x="0" y="0"/>
                </a:moveTo>
                <a:lnTo>
                  <a:pt x="1498085" y="0"/>
                </a:lnTo>
                <a:lnTo>
                  <a:pt x="1498085" y="2091235"/>
                </a:lnTo>
                <a:lnTo>
                  <a:pt x="0" y="2091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316468" y="3780838"/>
            <a:ext cx="1498085" cy="2091235"/>
          </a:xfrm>
          <a:custGeom>
            <a:avLst/>
            <a:gdLst/>
            <a:ahLst/>
            <a:cxnLst/>
            <a:rect l="l" t="t" r="r" b="b"/>
            <a:pathLst>
              <a:path w="1498085" h="2091235">
                <a:moveTo>
                  <a:pt x="0" y="0"/>
                </a:moveTo>
                <a:lnTo>
                  <a:pt x="1498085" y="0"/>
                </a:lnTo>
                <a:lnTo>
                  <a:pt x="1498085" y="2091235"/>
                </a:lnTo>
                <a:lnTo>
                  <a:pt x="0" y="2091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64364" y="583971"/>
            <a:ext cx="10509928" cy="2933700"/>
          </a:xfrm>
          <a:prstGeom prst="rect">
            <a:avLst/>
          </a:prstGeom>
        </p:spPr>
        <p:txBody>
          <a:bodyPr lIns="0" tIns="0" rIns="0" bIns="0" rtlCol="0" anchor="t">
            <a:spAutoFit/>
          </a:bodyPr>
          <a:lstStyle/>
          <a:p>
            <a:pPr algn="l">
              <a:lnSpc>
                <a:spcPts val="7679"/>
              </a:lnSpc>
            </a:pPr>
            <a:r>
              <a:rPr lang="en-US" sz="6399" b="1">
                <a:solidFill>
                  <a:srgbClr val="31356E"/>
                </a:solidFill>
                <a:latin typeface="Josefin Sans Bold"/>
                <a:ea typeface="Josefin Sans Bold"/>
                <a:cs typeface="Josefin Sans Bold"/>
                <a:sym typeface="Josefin Sans Bold"/>
              </a:rPr>
              <a:t>2. Khi cần mở rộng theo chiều ngang (Horizontal Scaling)</a:t>
            </a:r>
          </a:p>
        </p:txBody>
      </p:sp>
      <p:sp>
        <p:nvSpPr>
          <p:cNvPr id="7" name="TextBox 7"/>
          <p:cNvSpPr txBox="1"/>
          <p:nvPr/>
        </p:nvSpPr>
        <p:spPr>
          <a:xfrm>
            <a:off x="10459714" y="1817717"/>
            <a:ext cx="7251054" cy="3444585"/>
          </a:xfrm>
          <a:prstGeom prst="rect">
            <a:avLst/>
          </a:prstGeom>
        </p:spPr>
        <p:txBody>
          <a:bodyPr lIns="0" tIns="0" rIns="0" bIns="0" rtlCol="0" anchor="t">
            <a:spAutoFit/>
          </a:bodyPr>
          <a:lstStyle/>
          <a:p>
            <a:pPr algn="l">
              <a:lnSpc>
                <a:spcPts val="4547"/>
              </a:lnSpc>
            </a:pPr>
            <a:r>
              <a:rPr lang="en-US" sz="3789">
                <a:solidFill>
                  <a:srgbClr val="2B4B82"/>
                </a:solidFill>
                <a:latin typeface="Josefin Sans"/>
                <a:ea typeface="Josefin Sans"/>
                <a:cs typeface="Josefin Sans"/>
                <a:sym typeface="Josefin Sans"/>
              </a:rPr>
              <a:t>Hệ quản trị SQL truyền thống mở rộng theo chiều dọc (Vertical Scaling) </a:t>
            </a:r>
          </a:p>
          <a:p>
            <a:pPr algn="l">
              <a:lnSpc>
                <a:spcPts val="4547"/>
              </a:lnSpc>
            </a:pPr>
            <a:r>
              <a:rPr lang="en-US" sz="3789">
                <a:solidFill>
                  <a:srgbClr val="2B4B82"/>
                </a:solidFill>
                <a:latin typeface="Josefin Sans"/>
                <a:ea typeface="Josefin Sans"/>
                <a:cs typeface="Josefin Sans"/>
                <a:sym typeface="Josefin Sans"/>
              </a:rPr>
              <a:t>-&gt; Muốn xử lý nhiều dữ liệu hơn thì phải nâng cấp máy chủ mạnh hơn (CPU, RAM).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8630" y="5400712"/>
            <a:ext cx="3658163" cy="3402092"/>
          </a:xfrm>
          <a:prstGeom prst="rect">
            <a:avLst/>
          </a:prstGeom>
        </p:spPr>
      </p:pic>
      <p:pic>
        <p:nvPicPr>
          <p:cNvPr id="3" name="Picture 3"/>
          <p:cNvPicPr>
            <a:picLocks noChangeAspect="1"/>
          </p:cNvPicPr>
          <p:nvPr/>
        </p:nvPicPr>
        <p:blipFill>
          <a:blip r:embed="rId2"/>
          <a:srcRect/>
          <a:stretch>
            <a:fillRect/>
          </a:stretch>
        </p:blipFill>
        <p:spPr>
          <a:xfrm>
            <a:off x="729981" y="7080528"/>
            <a:ext cx="2675462" cy="2488180"/>
          </a:xfrm>
          <a:prstGeom prst="rect">
            <a:avLst/>
          </a:prstGeom>
        </p:spPr>
      </p:pic>
      <p:sp>
        <p:nvSpPr>
          <p:cNvPr id="4" name="Freeform 4"/>
          <p:cNvSpPr/>
          <p:nvPr/>
        </p:nvSpPr>
        <p:spPr>
          <a:xfrm>
            <a:off x="14077905" y="3314700"/>
            <a:ext cx="3657600" cy="1828800"/>
          </a:xfrm>
          <a:custGeom>
            <a:avLst/>
            <a:gdLst/>
            <a:ahLst/>
            <a:cxnLst/>
            <a:rect l="l" t="t" r="r" b="b"/>
            <a:pathLst>
              <a:path w="3657600" h="1828800">
                <a:moveTo>
                  <a:pt x="0" y="0"/>
                </a:moveTo>
                <a:lnTo>
                  <a:pt x="3657600" y="0"/>
                </a:lnTo>
                <a:lnTo>
                  <a:pt x="3657600" y="1828800"/>
                </a:lnTo>
                <a:lnTo>
                  <a:pt x="0" y="1828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5"/>
          <p:cNvPicPr>
            <a:picLocks noChangeAspect="1"/>
          </p:cNvPicPr>
          <p:nvPr/>
        </p:nvPicPr>
        <p:blipFill>
          <a:blip r:embed="rId5"/>
          <a:srcRect/>
          <a:stretch>
            <a:fillRect/>
          </a:stretch>
        </p:blipFill>
        <p:spPr>
          <a:xfrm>
            <a:off x="11050452" y="7984565"/>
            <a:ext cx="4717537" cy="2547470"/>
          </a:xfrm>
          <a:prstGeom prst="rect">
            <a:avLst/>
          </a:prstGeom>
        </p:spPr>
      </p:pic>
      <p:pic>
        <p:nvPicPr>
          <p:cNvPr id="6" name="Picture 6"/>
          <p:cNvPicPr>
            <a:picLocks noChangeAspect="1"/>
          </p:cNvPicPr>
          <p:nvPr/>
        </p:nvPicPr>
        <p:blipFill>
          <a:blip r:embed="rId6"/>
          <a:srcRect/>
          <a:stretch>
            <a:fillRect/>
          </a:stretch>
        </p:blipFill>
        <p:spPr>
          <a:xfrm>
            <a:off x="11202329" y="8063422"/>
            <a:ext cx="4413783" cy="2389756"/>
          </a:xfrm>
          <a:prstGeom prst="rect">
            <a:avLst/>
          </a:prstGeom>
        </p:spPr>
      </p:pic>
      <p:sp>
        <p:nvSpPr>
          <p:cNvPr id="7" name="TextBox 7"/>
          <p:cNvSpPr txBox="1"/>
          <p:nvPr/>
        </p:nvSpPr>
        <p:spPr>
          <a:xfrm>
            <a:off x="6606108" y="5459469"/>
            <a:ext cx="11681892" cy="3798831"/>
          </a:xfrm>
          <a:prstGeom prst="rect">
            <a:avLst/>
          </a:prstGeom>
        </p:spPr>
        <p:txBody>
          <a:bodyPr lIns="0" tIns="0" rIns="0" bIns="0" rtlCol="0" anchor="t">
            <a:spAutoFit/>
          </a:bodyPr>
          <a:lstStyle/>
          <a:p>
            <a:pPr algn="l">
              <a:lnSpc>
                <a:spcPts val="4343"/>
              </a:lnSpc>
            </a:pPr>
            <a:r>
              <a:rPr lang="en-US" sz="3619">
                <a:solidFill>
                  <a:srgbClr val="2B4B82"/>
                </a:solidFill>
                <a:latin typeface="Josefin Sans"/>
                <a:ea typeface="Josefin Sans"/>
                <a:cs typeface="Josefin Sans"/>
                <a:sym typeface="Josefin Sans"/>
              </a:rPr>
              <a:t>Ngược lại khi dùng NoSQL</a:t>
            </a:r>
          </a:p>
          <a:p>
            <a:pPr marL="781517" lvl="1" indent="-390759" algn="l">
              <a:lnSpc>
                <a:spcPts val="4343"/>
              </a:lnSpc>
              <a:buFont typeface="Arial"/>
              <a:buChar char="•"/>
            </a:pPr>
            <a:r>
              <a:rPr lang="en-US" sz="3619">
                <a:solidFill>
                  <a:srgbClr val="2B4B82"/>
                </a:solidFill>
                <a:latin typeface="Josefin Sans"/>
                <a:ea typeface="Josefin Sans"/>
                <a:cs typeface="Josefin Sans"/>
                <a:sym typeface="Josefin Sans"/>
              </a:rPr>
              <a:t>Áp dụng mô hình </a:t>
            </a:r>
            <a:r>
              <a:rPr lang="en-US" sz="3619" b="1">
                <a:solidFill>
                  <a:srgbClr val="2B4B82"/>
                </a:solidFill>
                <a:latin typeface="Josefin Sans Bold"/>
                <a:ea typeface="Josefin Sans Bold"/>
                <a:cs typeface="Josefin Sans Bold"/>
                <a:sym typeface="Josefin Sans Bold"/>
              </a:rPr>
              <a:t>BASE (Basically Available, Soft state, Eventually consistent)</a:t>
            </a:r>
            <a:r>
              <a:rPr lang="en-US" sz="3619">
                <a:solidFill>
                  <a:srgbClr val="2B4B82"/>
                </a:solidFill>
                <a:latin typeface="Josefin Sans"/>
                <a:ea typeface="Josefin Sans"/>
                <a:cs typeface="Josefin Sans"/>
                <a:sym typeface="Josefin Sans"/>
              </a:rPr>
              <a:t> → Đảm bảo dữ liệu luôn có sẵn và có thể cập nhật sau.</a:t>
            </a:r>
          </a:p>
          <a:p>
            <a:pPr marL="781517" lvl="1" indent="-390759" algn="l">
              <a:lnSpc>
                <a:spcPts val="4343"/>
              </a:lnSpc>
              <a:buFont typeface="Arial"/>
              <a:buChar char="•"/>
            </a:pPr>
            <a:r>
              <a:rPr lang="en-US" sz="3619">
                <a:solidFill>
                  <a:srgbClr val="2B4B82"/>
                </a:solidFill>
                <a:latin typeface="Josefin Sans"/>
                <a:ea typeface="Josefin Sans"/>
                <a:cs typeface="Josefin Sans"/>
                <a:sym typeface="Josefin Sans"/>
              </a:rPr>
              <a:t>Xử lý nhiều giao dịch đồng thời mà không làm giảm tốc độ.</a:t>
            </a:r>
          </a:p>
          <a:p>
            <a:pPr algn="l">
              <a:lnSpc>
                <a:spcPts val="4343"/>
              </a:lnSpc>
            </a:pPr>
            <a:endParaRPr lang="en-US" sz="3619">
              <a:solidFill>
                <a:srgbClr val="2B4B82"/>
              </a:solidFill>
              <a:latin typeface="Josefin Sans"/>
              <a:ea typeface="Josefin Sans"/>
              <a:cs typeface="Josefin Sans"/>
              <a:sym typeface="Josefin Sans"/>
            </a:endParaRPr>
          </a:p>
        </p:txBody>
      </p:sp>
      <p:sp>
        <p:nvSpPr>
          <p:cNvPr id="8" name="TextBox 8"/>
          <p:cNvSpPr txBox="1"/>
          <p:nvPr/>
        </p:nvSpPr>
        <p:spPr>
          <a:xfrm>
            <a:off x="238630" y="385502"/>
            <a:ext cx="4415104" cy="4876800"/>
          </a:xfrm>
          <a:prstGeom prst="rect">
            <a:avLst/>
          </a:prstGeom>
        </p:spPr>
        <p:txBody>
          <a:bodyPr lIns="0" tIns="0" rIns="0" bIns="0" rtlCol="0" anchor="t">
            <a:spAutoFit/>
          </a:bodyPr>
          <a:lstStyle/>
          <a:p>
            <a:pPr algn="l">
              <a:lnSpc>
                <a:spcPts val="7679"/>
              </a:lnSpc>
            </a:pPr>
            <a:r>
              <a:rPr lang="en-US" sz="6399" b="1">
                <a:solidFill>
                  <a:srgbClr val="31356E"/>
                </a:solidFill>
                <a:latin typeface="Josefin Sans Bold"/>
                <a:ea typeface="Josefin Sans Bold"/>
                <a:cs typeface="Josefin Sans Bold"/>
                <a:sym typeface="Josefin Sans Bold"/>
              </a:rPr>
              <a:t>3. Khi tốc độ xử lý quan trọng hơn tính nhất quán</a:t>
            </a:r>
          </a:p>
        </p:txBody>
      </p:sp>
      <p:sp>
        <p:nvSpPr>
          <p:cNvPr id="9" name="TextBox 9"/>
          <p:cNvSpPr txBox="1"/>
          <p:nvPr/>
        </p:nvSpPr>
        <p:spPr>
          <a:xfrm>
            <a:off x="6606108" y="970567"/>
            <a:ext cx="11681892" cy="3438525"/>
          </a:xfrm>
          <a:prstGeom prst="rect">
            <a:avLst/>
          </a:prstGeom>
        </p:spPr>
        <p:txBody>
          <a:bodyPr lIns="0" tIns="0" rIns="0" bIns="0" rtlCol="0" anchor="t">
            <a:spAutoFit/>
          </a:bodyPr>
          <a:lstStyle/>
          <a:p>
            <a:pPr algn="l">
              <a:lnSpc>
                <a:spcPts val="4547"/>
              </a:lnSpc>
            </a:pPr>
            <a:r>
              <a:rPr lang="en-US" sz="3789">
                <a:solidFill>
                  <a:srgbClr val="2B4B82"/>
                </a:solidFill>
                <a:latin typeface="Josefin Sans"/>
                <a:ea typeface="Josefin Sans"/>
                <a:cs typeface="Josefin Sans"/>
                <a:sym typeface="Josefin Sans"/>
              </a:rPr>
              <a:t>Hệ quản trị SQL tuân theo nguyên tắc </a:t>
            </a:r>
            <a:r>
              <a:rPr lang="en-US" sz="3789" b="1">
                <a:solidFill>
                  <a:srgbClr val="2B4B82"/>
                </a:solidFill>
                <a:latin typeface="Josefin Sans Bold"/>
                <a:ea typeface="Josefin Sans Bold"/>
                <a:cs typeface="Josefin Sans Bold"/>
                <a:sym typeface="Josefin Sans Bold"/>
              </a:rPr>
              <a:t>ACID (Atomicity, Consistency, Isolation, Durability)</a:t>
            </a:r>
            <a:r>
              <a:rPr lang="en-US" sz="3789">
                <a:solidFill>
                  <a:srgbClr val="2B4B82"/>
                </a:solidFill>
                <a:latin typeface="Josefin Sans"/>
                <a:ea typeface="Josefin Sans"/>
                <a:cs typeface="Josefin Sans"/>
                <a:sym typeface="Josefin Sans"/>
              </a:rPr>
              <a:t> để đảm bảo tính toàn vẹn dữ liệu</a:t>
            </a:r>
          </a:p>
          <a:p>
            <a:pPr algn="l">
              <a:lnSpc>
                <a:spcPts val="4547"/>
              </a:lnSpc>
            </a:pPr>
            <a:r>
              <a:rPr lang="en-US" sz="3789">
                <a:solidFill>
                  <a:srgbClr val="2B4B82"/>
                </a:solidFill>
                <a:latin typeface="Josefin Sans"/>
                <a:ea typeface="Josefin Sans"/>
                <a:cs typeface="Josefin Sans"/>
                <a:sym typeface="Josefin Sans"/>
              </a:rPr>
              <a:t>→ Điều này có thể làm chậm hiệu suất xử lý, đặc biệt khi có nhiều giao dịch đồng thời.</a:t>
            </a:r>
          </a:p>
          <a:p>
            <a:pPr algn="l">
              <a:lnSpc>
                <a:spcPts val="4547"/>
              </a:lnSpc>
            </a:pPr>
            <a:endParaRPr lang="en-US" sz="3789">
              <a:solidFill>
                <a:srgbClr val="2B4B82"/>
              </a:solidFill>
              <a:latin typeface="Josefin Sans"/>
              <a:ea typeface="Josefin Sans"/>
              <a:cs typeface="Josefin Sans"/>
              <a:sym typeface="Josefi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809047" y="5619554"/>
            <a:ext cx="3768936" cy="3673000"/>
          </a:xfrm>
          <a:custGeom>
            <a:avLst/>
            <a:gdLst/>
            <a:ahLst/>
            <a:cxnLst/>
            <a:rect l="l" t="t" r="r" b="b"/>
            <a:pathLst>
              <a:path w="3768936" h="3673000">
                <a:moveTo>
                  <a:pt x="0" y="0"/>
                </a:moveTo>
                <a:lnTo>
                  <a:pt x="3768936" y="0"/>
                </a:lnTo>
                <a:lnTo>
                  <a:pt x="3768936" y="3672999"/>
                </a:lnTo>
                <a:lnTo>
                  <a:pt x="0" y="36729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577567" y="7308564"/>
            <a:ext cx="2271712" cy="2028314"/>
          </a:xfrm>
          <a:custGeom>
            <a:avLst/>
            <a:gdLst/>
            <a:ahLst/>
            <a:cxnLst/>
            <a:rect l="l" t="t" r="r" b="b"/>
            <a:pathLst>
              <a:path w="2271712" h="2028314">
                <a:moveTo>
                  <a:pt x="0" y="0"/>
                </a:moveTo>
                <a:lnTo>
                  <a:pt x="2271712" y="0"/>
                </a:lnTo>
                <a:lnTo>
                  <a:pt x="2271712" y="2028314"/>
                </a:lnTo>
                <a:lnTo>
                  <a:pt x="0" y="202831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420972" y="628776"/>
            <a:ext cx="15691223" cy="980824"/>
          </a:xfrm>
          <a:prstGeom prst="rect">
            <a:avLst/>
          </a:prstGeom>
        </p:spPr>
        <p:txBody>
          <a:bodyPr lIns="0" tIns="0" rIns="0" bIns="0" rtlCol="0" anchor="t">
            <a:spAutoFit/>
          </a:bodyPr>
          <a:lstStyle/>
          <a:p>
            <a:pPr algn="l">
              <a:lnSpc>
                <a:spcPts val="7275"/>
              </a:lnSpc>
            </a:pPr>
            <a:r>
              <a:rPr lang="en-US" sz="7658" b="1" spc="-76">
                <a:solidFill>
                  <a:srgbClr val="2B4B82"/>
                </a:solidFill>
                <a:latin typeface="Josefin Sans Bold"/>
                <a:ea typeface="Josefin Sans Bold"/>
                <a:cs typeface="Josefin Sans Bold"/>
                <a:sym typeface="Josefin Sans Bold"/>
              </a:rPr>
              <a:t>4. Không cần quan hệ giữa dữ liệu</a:t>
            </a:r>
          </a:p>
        </p:txBody>
      </p:sp>
      <p:sp>
        <p:nvSpPr>
          <p:cNvPr id="5" name="TextBox 5"/>
          <p:cNvSpPr txBox="1"/>
          <p:nvPr/>
        </p:nvSpPr>
        <p:spPr>
          <a:xfrm>
            <a:off x="1235254" y="2312554"/>
            <a:ext cx="5618335" cy="3607516"/>
          </a:xfrm>
          <a:prstGeom prst="rect">
            <a:avLst/>
          </a:prstGeom>
        </p:spPr>
        <p:txBody>
          <a:bodyPr lIns="0" tIns="0" rIns="0" bIns="0" rtlCol="0" anchor="t">
            <a:spAutoFit/>
          </a:bodyPr>
          <a:lstStyle/>
          <a:p>
            <a:pPr algn="l">
              <a:lnSpc>
                <a:spcPts val="4812"/>
              </a:lnSpc>
            </a:pPr>
            <a:r>
              <a:rPr lang="en-US" sz="4010">
                <a:solidFill>
                  <a:srgbClr val="2B4B82"/>
                </a:solidFill>
                <a:latin typeface="Josefin Sans"/>
                <a:ea typeface="Josefin Sans"/>
                <a:cs typeface="Josefin Sans"/>
                <a:sym typeface="Josefin Sans"/>
              </a:rPr>
              <a:t>SQL không tối ưu cho dữ liệu có quan hệ phức tạp, chẳng hạn như mạng xã hội hoặc hệ thống gợi ý.</a:t>
            </a:r>
          </a:p>
          <a:p>
            <a:pPr algn="l">
              <a:lnSpc>
                <a:spcPts val="4812"/>
              </a:lnSpc>
            </a:pPr>
            <a:endParaRPr lang="en-US" sz="4010">
              <a:solidFill>
                <a:srgbClr val="2B4B82"/>
              </a:solidFill>
              <a:latin typeface="Josefin Sans"/>
              <a:ea typeface="Josefin Sans"/>
              <a:cs typeface="Josefin Sans"/>
              <a:sym typeface="Josefin Sans"/>
            </a:endParaRPr>
          </a:p>
        </p:txBody>
      </p:sp>
      <p:sp>
        <p:nvSpPr>
          <p:cNvPr id="6" name="TextBox 6"/>
          <p:cNvSpPr txBox="1"/>
          <p:nvPr/>
        </p:nvSpPr>
        <p:spPr>
          <a:xfrm>
            <a:off x="10314632" y="2303029"/>
            <a:ext cx="6731862" cy="5153025"/>
          </a:xfrm>
          <a:prstGeom prst="rect">
            <a:avLst/>
          </a:prstGeom>
        </p:spPr>
        <p:txBody>
          <a:bodyPr lIns="0" tIns="0" rIns="0" bIns="0" rtlCol="0" anchor="t">
            <a:spAutoFit/>
          </a:bodyPr>
          <a:lstStyle/>
          <a:p>
            <a:pPr algn="l">
              <a:lnSpc>
                <a:spcPts val="4547"/>
              </a:lnSpc>
            </a:pPr>
            <a:r>
              <a:rPr lang="en-US" sz="3789">
                <a:solidFill>
                  <a:srgbClr val="2B4B82"/>
                </a:solidFill>
                <a:latin typeface="Josefin Sans"/>
                <a:ea typeface="Josefin Sans"/>
                <a:cs typeface="Josefin Sans"/>
                <a:sym typeface="Josefin Sans"/>
              </a:rPr>
              <a:t>Ngược lại khi dùng NoSQL</a:t>
            </a:r>
          </a:p>
          <a:p>
            <a:pPr marL="818110" lvl="1" indent="-409055" algn="l">
              <a:lnSpc>
                <a:spcPts val="4547"/>
              </a:lnSpc>
              <a:buFont typeface="Arial"/>
              <a:buChar char="•"/>
            </a:pPr>
            <a:r>
              <a:rPr lang="en-US" sz="3789">
                <a:solidFill>
                  <a:srgbClr val="2B4B82"/>
                </a:solidFill>
                <a:latin typeface="Josefin Sans"/>
                <a:ea typeface="Josefin Sans"/>
                <a:cs typeface="Josefin Sans"/>
                <a:sym typeface="Josefin Sans"/>
              </a:rPr>
              <a:t>Cơ sở dữ liệu đồ thị (Graph Database) giúp lưu trữ và truy vấn dữ liệu quan hệ một cách tự nhiên.</a:t>
            </a:r>
          </a:p>
          <a:p>
            <a:pPr marL="818110" lvl="1" indent="-409055" algn="l">
              <a:lnSpc>
                <a:spcPts val="4547"/>
              </a:lnSpc>
              <a:buFont typeface="Arial"/>
              <a:buChar char="•"/>
            </a:pPr>
            <a:r>
              <a:rPr lang="en-US" sz="3789">
                <a:solidFill>
                  <a:srgbClr val="2B4B82"/>
                </a:solidFill>
                <a:latin typeface="Josefin Sans"/>
                <a:ea typeface="Josefin Sans"/>
                <a:cs typeface="Josefin Sans"/>
                <a:sym typeface="Josefin Sans"/>
              </a:rPr>
              <a:t>Tốc độ truy vấn nhanh hơn so với SQL khi có quan hệ nhiều cấp.</a:t>
            </a:r>
          </a:p>
          <a:p>
            <a:pPr algn="l">
              <a:lnSpc>
                <a:spcPts val="4547"/>
              </a:lnSpc>
            </a:pPr>
            <a:endParaRPr lang="en-US" sz="3789">
              <a:solidFill>
                <a:srgbClr val="2B4B82"/>
              </a:solidFill>
              <a:latin typeface="Josefin Sans"/>
              <a:ea typeface="Josefin Sans"/>
              <a:cs typeface="Josefin Sans"/>
              <a:sym typeface="Josefi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55125" y="2621950"/>
            <a:ext cx="2949182" cy="2521550"/>
          </a:xfrm>
          <a:prstGeom prst="rect">
            <a:avLst/>
          </a:prstGeom>
        </p:spPr>
      </p:pic>
      <p:pic>
        <p:nvPicPr>
          <p:cNvPr id="3" name="Picture 3"/>
          <p:cNvPicPr>
            <a:picLocks noChangeAspect="1"/>
          </p:cNvPicPr>
          <p:nvPr/>
        </p:nvPicPr>
        <p:blipFill>
          <a:blip r:embed="rId3"/>
          <a:srcRect/>
          <a:stretch>
            <a:fillRect/>
          </a:stretch>
        </p:blipFill>
        <p:spPr>
          <a:xfrm>
            <a:off x="14351752" y="5921653"/>
            <a:ext cx="3679629" cy="2721724"/>
          </a:xfrm>
          <a:prstGeom prst="rect">
            <a:avLst/>
          </a:prstGeom>
        </p:spPr>
      </p:pic>
      <p:sp>
        <p:nvSpPr>
          <p:cNvPr id="4" name="Freeform 4"/>
          <p:cNvSpPr/>
          <p:nvPr/>
        </p:nvSpPr>
        <p:spPr>
          <a:xfrm>
            <a:off x="3780486" y="2629488"/>
            <a:ext cx="3142515" cy="2514012"/>
          </a:xfrm>
          <a:custGeom>
            <a:avLst/>
            <a:gdLst/>
            <a:ahLst/>
            <a:cxnLst/>
            <a:rect l="l" t="t" r="r" b="b"/>
            <a:pathLst>
              <a:path w="3142515" h="2514012">
                <a:moveTo>
                  <a:pt x="0" y="0"/>
                </a:moveTo>
                <a:lnTo>
                  <a:pt x="3142515" y="0"/>
                </a:lnTo>
                <a:lnTo>
                  <a:pt x="3142515" y="2514012"/>
                </a:lnTo>
                <a:lnTo>
                  <a:pt x="0" y="251401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20972" y="628776"/>
            <a:ext cx="16625523" cy="2818086"/>
          </a:xfrm>
          <a:prstGeom prst="rect">
            <a:avLst/>
          </a:prstGeom>
        </p:spPr>
        <p:txBody>
          <a:bodyPr lIns="0" tIns="0" rIns="0" bIns="0" rtlCol="0" anchor="t">
            <a:spAutoFit/>
          </a:bodyPr>
          <a:lstStyle/>
          <a:p>
            <a:pPr algn="l">
              <a:lnSpc>
                <a:spcPts val="7275"/>
              </a:lnSpc>
            </a:pPr>
            <a:r>
              <a:rPr lang="en-US" sz="7658" b="1" spc="-76">
                <a:solidFill>
                  <a:srgbClr val="2B4B82"/>
                </a:solidFill>
                <a:latin typeface="Josefin Sans Bold"/>
                <a:ea typeface="Josefin Sans Bold"/>
                <a:cs typeface="Josefin Sans Bold"/>
                <a:sym typeface="Josefin Sans Bold"/>
              </a:rPr>
              <a:t>5. Khi xử lý dữ liệu lớn (Big Data, Data Lake)</a:t>
            </a:r>
          </a:p>
          <a:p>
            <a:pPr algn="l">
              <a:lnSpc>
                <a:spcPts val="7275"/>
              </a:lnSpc>
            </a:pPr>
            <a:endParaRPr lang="en-US" sz="7658" b="1" spc="-76">
              <a:solidFill>
                <a:srgbClr val="2B4B82"/>
              </a:solidFill>
              <a:latin typeface="Josefin Sans Bold"/>
              <a:ea typeface="Josefin Sans Bold"/>
              <a:cs typeface="Josefin Sans Bold"/>
              <a:sym typeface="Josefin Sans Bold"/>
            </a:endParaRPr>
          </a:p>
        </p:txBody>
      </p:sp>
      <p:sp>
        <p:nvSpPr>
          <p:cNvPr id="6" name="TextBox 6"/>
          <p:cNvSpPr txBox="1"/>
          <p:nvPr/>
        </p:nvSpPr>
        <p:spPr>
          <a:xfrm>
            <a:off x="10330105" y="2266180"/>
            <a:ext cx="6716390" cy="4331624"/>
          </a:xfrm>
          <a:prstGeom prst="rect">
            <a:avLst/>
          </a:prstGeom>
        </p:spPr>
        <p:txBody>
          <a:bodyPr lIns="0" tIns="0" rIns="0" bIns="0" rtlCol="0" anchor="t">
            <a:spAutoFit/>
          </a:bodyPr>
          <a:lstStyle/>
          <a:p>
            <a:pPr algn="l">
              <a:lnSpc>
                <a:spcPts val="5753"/>
              </a:lnSpc>
            </a:pPr>
            <a:r>
              <a:rPr lang="en-US" sz="4794">
                <a:solidFill>
                  <a:srgbClr val="2B4B82"/>
                </a:solidFill>
                <a:latin typeface="Josefin Sans"/>
                <a:ea typeface="Josefin Sans"/>
                <a:cs typeface="Josefin Sans"/>
                <a:sym typeface="Josefin Sans"/>
              </a:rPr>
              <a:t>SQL có giới hạn khi làm việc với dữ liệu lớn (Big Data), đặc biệt là khi cần phân tán dữ liệu trên nhiều máy chủ.</a:t>
            </a:r>
          </a:p>
          <a:p>
            <a:pPr algn="l">
              <a:lnSpc>
                <a:spcPts val="5753"/>
              </a:lnSpc>
            </a:pPr>
            <a:endParaRPr lang="en-US" sz="4794">
              <a:solidFill>
                <a:srgbClr val="2B4B82"/>
              </a:solidFill>
              <a:latin typeface="Josefin Sans"/>
              <a:ea typeface="Josefin Sans"/>
              <a:cs typeface="Josefin Sans"/>
              <a:sym typeface="Josefin Sans"/>
            </a:endParaRPr>
          </a:p>
        </p:txBody>
      </p:sp>
      <p:sp>
        <p:nvSpPr>
          <p:cNvPr id="7" name="TextBox 7"/>
          <p:cNvSpPr txBox="1"/>
          <p:nvPr/>
        </p:nvSpPr>
        <p:spPr>
          <a:xfrm>
            <a:off x="259733" y="5408081"/>
            <a:ext cx="7941611" cy="4728935"/>
          </a:xfrm>
          <a:prstGeom prst="rect">
            <a:avLst/>
          </a:prstGeom>
        </p:spPr>
        <p:txBody>
          <a:bodyPr lIns="0" tIns="0" rIns="0" bIns="0" rtlCol="0" anchor="t">
            <a:spAutoFit/>
          </a:bodyPr>
          <a:lstStyle/>
          <a:p>
            <a:pPr algn="l">
              <a:lnSpc>
                <a:spcPts val="5364"/>
              </a:lnSpc>
            </a:pPr>
            <a:r>
              <a:rPr lang="en-US" sz="4470">
                <a:solidFill>
                  <a:srgbClr val="2B4B82"/>
                </a:solidFill>
                <a:latin typeface="Josefin Sans"/>
                <a:ea typeface="Josefin Sans"/>
                <a:cs typeface="Josefin Sans"/>
                <a:sym typeface="Josefin Sans"/>
              </a:rPr>
              <a:t>Ngược lại khi dùng NoSQL</a:t>
            </a:r>
          </a:p>
          <a:p>
            <a:pPr marL="965128" lvl="1" indent="-482564" algn="l">
              <a:lnSpc>
                <a:spcPts val="5364"/>
              </a:lnSpc>
              <a:buFont typeface="Arial"/>
              <a:buChar char="•"/>
            </a:pPr>
            <a:r>
              <a:rPr lang="en-US" sz="4470">
                <a:solidFill>
                  <a:srgbClr val="2B4B82"/>
                </a:solidFill>
                <a:latin typeface="Josefin Sans"/>
                <a:ea typeface="Josefin Sans"/>
                <a:cs typeface="Josefin Sans"/>
                <a:sym typeface="Josefin Sans"/>
              </a:rPr>
              <a:t>Xử lý dữ liệu phân tán tốt hơn.</a:t>
            </a:r>
          </a:p>
          <a:p>
            <a:pPr marL="965128" lvl="1" indent="-482564" algn="l">
              <a:lnSpc>
                <a:spcPts val="5364"/>
              </a:lnSpc>
              <a:buFont typeface="Arial"/>
              <a:buChar char="•"/>
            </a:pPr>
            <a:r>
              <a:rPr lang="en-US" sz="4470">
                <a:solidFill>
                  <a:srgbClr val="2B4B82"/>
                </a:solidFill>
                <a:latin typeface="Josefin Sans"/>
                <a:ea typeface="Josefin Sans"/>
                <a:cs typeface="Josefin Sans"/>
                <a:sym typeface="Josefin Sans"/>
              </a:rPr>
              <a:t>Hỗ trợ lưu trữ dữ liệu có kích thước lớn mà không cần schema cố định.</a:t>
            </a:r>
          </a:p>
          <a:p>
            <a:pPr algn="l">
              <a:lnSpc>
                <a:spcPts val="5364"/>
              </a:lnSpc>
            </a:pPr>
            <a:endParaRPr lang="en-US" sz="4470">
              <a:solidFill>
                <a:srgbClr val="2B4B82"/>
              </a:solidFill>
              <a:latin typeface="Josefin Sans"/>
              <a:ea typeface="Josefin Sans"/>
              <a:cs typeface="Josefin Sans"/>
              <a:sym typeface="Josefin Sans"/>
            </a:endParaRPr>
          </a:p>
        </p:txBody>
      </p:sp>
      <p:sp>
        <p:nvSpPr>
          <p:cNvPr id="8" name="Freeform 8"/>
          <p:cNvSpPr/>
          <p:nvPr/>
        </p:nvSpPr>
        <p:spPr>
          <a:xfrm>
            <a:off x="10545784" y="6129364"/>
            <a:ext cx="3142515" cy="2514012"/>
          </a:xfrm>
          <a:custGeom>
            <a:avLst/>
            <a:gdLst/>
            <a:ahLst/>
            <a:cxnLst/>
            <a:rect l="l" t="t" r="r" b="b"/>
            <a:pathLst>
              <a:path w="3142515" h="2514012">
                <a:moveTo>
                  <a:pt x="0" y="0"/>
                </a:moveTo>
                <a:lnTo>
                  <a:pt x="3142516" y="0"/>
                </a:lnTo>
                <a:lnTo>
                  <a:pt x="3142516" y="2514013"/>
                </a:lnTo>
                <a:lnTo>
                  <a:pt x="0" y="2514013"/>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543050" y="-1543050"/>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64D6D"/>
            </a:solidFill>
          </p:spPr>
          <p:txBody>
            <a:bodyPr/>
            <a:lstStyle/>
            <a:p>
              <a:endParaRPr lang="en-US"/>
            </a:p>
          </p:txBody>
        </p:sp>
        <p:sp>
          <p:nvSpPr>
            <p:cNvPr id="4" name="TextBox 4"/>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2700000">
            <a:off x="16744950" y="8743950"/>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64D6D"/>
            </a:solidFill>
          </p:spPr>
          <p:txBody>
            <a:bodyPr/>
            <a:lstStyle/>
            <a:p>
              <a:endParaRPr lang="en-US"/>
            </a:p>
          </p:txBody>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5356781" y="1691983"/>
            <a:ext cx="9379442" cy="7090250"/>
          </a:xfrm>
          <a:prstGeom prst="rect">
            <a:avLst/>
          </a:prstGeom>
        </p:spPr>
        <p:txBody>
          <a:bodyPr lIns="0" tIns="0" rIns="0" bIns="0" rtlCol="0" anchor="t">
            <a:spAutoFit/>
          </a:bodyPr>
          <a:lstStyle/>
          <a:p>
            <a:pPr marL="972738" lvl="1" indent="-486369" algn="l">
              <a:lnSpc>
                <a:spcPts val="6307"/>
              </a:lnSpc>
              <a:buFont typeface="Arial"/>
              <a:buChar char="•"/>
            </a:pPr>
            <a:r>
              <a:rPr lang="en-US" sz="4505">
                <a:solidFill>
                  <a:srgbClr val="2B4B82"/>
                </a:solidFill>
                <a:latin typeface="Josefin Sans"/>
                <a:ea typeface="Josefin Sans"/>
                <a:cs typeface="Josefin Sans"/>
                <a:sym typeface="Josefin Sans"/>
              </a:rPr>
              <a:t>·Khi cần đảm bảo tính nhất quán mạnh (ACID) → SQL phù hợp hơn.</a:t>
            </a:r>
          </a:p>
          <a:p>
            <a:pPr marL="972738" lvl="1" indent="-486369" algn="l">
              <a:lnSpc>
                <a:spcPts val="6307"/>
              </a:lnSpc>
              <a:buFont typeface="Arial"/>
              <a:buChar char="•"/>
            </a:pPr>
            <a:r>
              <a:rPr lang="en-US" sz="4505">
                <a:solidFill>
                  <a:srgbClr val="2B4B82"/>
                </a:solidFill>
                <a:latin typeface="Josefin Sans"/>
                <a:ea typeface="Josefin Sans"/>
                <a:cs typeface="Josefin Sans"/>
                <a:sym typeface="Josefin Sans"/>
              </a:rPr>
              <a:t>·Khi hệ thống có nhiều quan hệ phức tạp (many-to-many) → SQL tối ưu hơn.</a:t>
            </a:r>
          </a:p>
          <a:p>
            <a:pPr marL="972738" lvl="1" indent="-486369" algn="l">
              <a:lnSpc>
                <a:spcPts val="6307"/>
              </a:lnSpc>
              <a:buFont typeface="Arial"/>
              <a:buChar char="•"/>
            </a:pPr>
            <a:r>
              <a:rPr lang="en-US" sz="4505">
                <a:solidFill>
                  <a:srgbClr val="2B4B82"/>
                </a:solidFill>
                <a:latin typeface="Josefin Sans"/>
                <a:ea typeface="Josefin Sans"/>
                <a:cs typeface="Josefin Sans"/>
                <a:sym typeface="Josefin Sans"/>
              </a:rPr>
              <a:t>·Khi dữ liệu ít thay đổi, không cần mở rộng lớn → SQL giúp đơn giản hóa quản lý dữ liệu.</a:t>
            </a:r>
          </a:p>
        </p:txBody>
      </p:sp>
      <p:pic>
        <p:nvPicPr>
          <p:cNvPr id="9" name="Picture 9"/>
          <p:cNvPicPr>
            <a:picLocks noChangeAspect="1"/>
          </p:cNvPicPr>
          <p:nvPr/>
        </p:nvPicPr>
        <p:blipFill>
          <a:blip r:embed="rId2"/>
          <a:srcRect/>
          <a:stretch>
            <a:fillRect/>
          </a:stretch>
        </p:blipFill>
        <p:spPr>
          <a:xfrm>
            <a:off x="14597027" y="3311327"/>
            <a:ext cx="3690973" cy="4793471"/>
          </a:xfrm>
          <a:prstGeom prst="rect">
            <a:avLst/>
          </a:prstGeom>
        </p:spPr>
      </p:pic>
      <p:sp>
        <p:nvSpPr>
          <p:cNvPr id="10" name="TextBox 10"/>
          <p:cNvSpPr txBox="1"/>
          <p:nvPr/>
        </p:nvSpPr>
        <p:spPr>
          <a:xfrm>
            <a:off x="663762" y="1784380"/>
            <a:ext cx="4520286" cy="7578562"/>
          </a:xfrm>
          <a:prstGeom prst="rect">
            <a:avLst/>
          </a:prstGeom>
        </p:spPr>
        <p:txBody>
          <a:bodyPr lIns="0" tIns="0" rIns="0" bIns="0" rtlCol="0" anchor="t">
            <a:spAutoFit/>
          </a:bodyPr>
          <a:lstStyle/>
          <a:p>
            <a:pPr algn="l">
              <a:lnSpc>
                <a:spcPts val="12091"/>
              </a:lnSpc>
            </a:pPr>
            <a:r>
              <a:rPr lang="en-US" sz="8636" b="1">
                <a:solidFill>
                  <a:srgbClr val="2B4B82"/>
                </a:solidFill>
                <a:latin typeface="Josefin Sans Bold"/>
                <a:ea typeface="Josefin Sans Bold"/>
                <a:cs typeface="Josefin Sans Bold"/>
                <a:sym typeface="Josefin Sans Bold"/>
              </a:rPr>
              <a:t>Khi nào KHÔNG nên dùng NoSQL?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73218" y="638616"/>
            <a:ext cx="634992" cy="458349"/>
          </a:xfrm>
          <a:custGeom>
            <a:avLst/>
            <a:gdLst/>
            <a:ahLst/>
            <a:cxnLst/>
            <a:rect l="l" t="t" r="r" b="b"/>
            <a:pathLst>
              <a:path w="634992" h="458349">
                <a:moveTo>
                  <a:pt x="0" y="0"/>
                </a:moveTo>
                <a:lnTo>
                  <a:pt x="634992" y="0"/>
                </a:lnTo>
                <a:lnTo>
                  <a:pt x="634992" y="458349"/>
                </a:lnTo>
                <a:lnTo>
                  <a:pt x="0" y="4583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390205" y="536974"/>
            <a:ext cx="504043" cy="661632"/>
          </a:xfrm>
          <a:custGeom>
            <a:avLst/>
            <a:gdLst/>
            <a:ahLst/>
            <a:cxnLst/>
            <a:rect l="l" t="t" r="r" b="b"/>
            <a:pathLst>
              <a:path w="504043" h="661632">
                <a:moveTo>
                  <a:pt x="0" y="0"/>
                </a:moveTo>
                <a:lnTo>
                  <a:pt x="504043" y="0"/>
                </a:lnTo>
                <a:lnTo>
                  <a:pt x="504043" y="661632"/>
                </a:lnTo>
                <a:lnTo>
                  <a:pt x="0" y="661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780652" y="587795"/>
            <a:ext cx="571419" cy="559990"/>
          </a:xfrm>
          <a:custGeom>
            <a:avLst/>
            <a:gdLst/>
            <a:ahLst/>
            <a:cxnLst/>
            <a:rect l="l" t="t" r="r" b="b"/>
            <a:pathLst>
              <a:path w="571419" h="559990">
                <a:moveTo>
                  <a:pt x="0" y="0"/>
                </a:moveTo>
                <a:lnTo>
                  <a:pt x="571418" y="0"/>
                </a:lnTo>
                <a:lnTo>
                  <a:pt x="571418" y="559990"/>
                </a:lnTo>
                <a:lnTo>
                  <a:pt x="0" y="5599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795616" y="536974"/>
            <a:ext cx="441489" cy="661632"/>
          </a:xfrm>
          <a:custGeom>
            <a:avLst/>
            <a:gdLst/>
            <a:ahLst/>
            <a:cxnLst/>
            <a:rect l="l" t="t" r="r" b="b"/>
            <a:pathLst>
              <a:path w="441489" h="661632">
                <a:moveTo>
                  <a:pt x="0" y="0"/>
                </a:moveTo>
                <a:lnTo>
                  <a:pt x="441489" y="0"/>
                </a:lnTo>
                <a:lnTo>
                  <a:pt x="441489" y="661632"/>
                </a:lnTo>
                <a:lnTo>
                  <a:pt x="0" y="661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4275005" y="583909"/>
            <a:ext cx="537826" cy="567762"/>
          </a:xfrm>
          <a:custGeom>
            <a:avLst/>
            <a:gdLst/>
            <a:ahLst/>
            <a:cxnLst/>
            <a:rect l="l" t="t" r="r" b="b"/>
            <a:pathLst>
              <a:path w="537826" h="567762">
                <a:moveTo>
                  <a:pt x="0" y="0"/>
                </a:moveTo>
                <a:lnTo>
                  <a:pt x="537826" y="0"/>
                </a:lnTo>
                <a:lnTo>
                  <a:pt x="537826" y="567763"/>
                </a:lnTo>
                <a:lnTo>
                  <a:pt x="0" y="5677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7178855" y="536974"/>
            <a:ext cx="589454" cy="661632"/>
          </a:xfrm>
          <a:custGeom>
            <a:avLst/>
            <a:gdLst/>
            <a:ahLst/>
            <a:cxnLst/>
            <a:rect l="l" t="t" r="r" b="b"/>
            <a:pathLst>
              <a:path w="589454" h="661632">
                <a:moveTo>
                  <a:pt x="0" y="0"/>
                </a:moveTo>
                <a:lnTo>
                  <a:pt x="589454" y="0"/>
                </a:lnTo>
                <a:lnTo>
                  <a:pt x="589454" y="661632"/>
                </a:lnTo>
                <a:lnTo>
                  <a:pt x="0" y="6616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9867496" y="6944819"/>
            <a:ext cx="640714" cy="498592"/>
          </a:xfrm>
          <a:custGeom>
            <a:avLst/>
            <a:gdLst/>
            <a:ahLst/>
            <a:cxnLst/>
            <a:rect l="l" t="t" r="r" b="b"/>
            <a:pathLst>
              <a:path w="640714" h="498592">
                <a:moveTo>
                  <a:pt x="0" y="0"/>
                </a:moveTo>
                <a:lnTo>
                  <a:pt x="640714" y="0"/>
                </a:lnTo>
                <a:lnTo>
                  <a:pt x="640714" y="498592"/>
                </a:lnTo>
                <a:lnTo>
                  <a:pt x="0" y="4985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11509900" y="6863299"/>
            <a:ext cx="264653" cy="661632"/>
          </a:xfrm>
          <a:custGeom>
            <a:avLst/>
            <a:gdLst/>
            <a:ahLst/>
            <a:cxnLst/>
            <a:rect l="l" t="t" r="r" b="b"/>
            <a:pathLst>
              <a:path w="264653" h="661632">
                <a:moveTo>
                  <a:pt x="0" y="0"/>
                </a:moveTo>
                <a:lnTo>
                  <a:pt x="264653" y="0"/>
                </a:lnTo>
                <a:lnTo>
                  <a:pt x="264653" y="661632"/>
                </a:lnTo>
                <a:lnTo>
                  <a:pt x="0" y="6616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2726166" y="6961545"/>
            <a:ext cx="680391" cy="465140"/>
          </a:xfrm>
          <a:custGeom>
            <a:avLst/>
            <a:gdLst/>
            <a:ahLst/>
            <a:cxnLst/>
            <a:rect l="l" t="t" r="r" b="b"/>
            <a:pathLst>
              <a:path w="680391" h="465140">
                <a:moveTo>
                  <a:pt x="0" y="0"/>
                </a:moveTo>
                <a:lnTo>
                  <a:pt x="680391" y="0"/>
                </a:lnTo>
                <a:lnTo>
                  <a:pt x="680391" y="465140"/>
                </a:lnTo>
                <a:lnTo>
                  <a:pt x="0" y="46514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5734737" y="6914028"/>
            <a:ext cx="563247" cy="560175"/>
          </a:xfrm>
          <a:custGeom>
            <a:avLst/>
            <a:gdLst/>
            <a:ahLst/>
            <a:cxnLst/>
            <a:rect l="l" t="t" r="r" b="b"/>
            <a:pathLst>
              <a:path w="563247" h="560175">
                <a:moveTo>
                  <a:pt x="0" y="0"/>
                </a:moveTo>
                <a:lnTo>
                  <a:pt x="563247" y="0"/>
                </a:lnTo>
                <a:lnTo>
                  <a:pt x="563247" y="560174"/>
                </a:lnTo>
                <a:lnTo>
                  <a:pt x="0" y="56017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14423020" y="6863299"/>
            <a:ext cx="241796" cy="661632"/>
          </a:xfrm>
          <a:custGeom>
            <a:avLst/>
            <a:gdLst/>
            <a:ahLst/>
            <a:cxnLst/>
            <a:rect l="l" t="t" r="r" b="b"/>
            <a:pathLst>
              <a:path w="241796" h="661632">
                <a:moveTo>
                  <a:pt x="0" y="0"/>
                </a:moveTo>
                <a:lnTo>
                  <a:pt x="241796" y="0"/>
                </a:lnTo>
                <a:lnTo>
                  <a:pt x="241796" y="661632"/>
                </a:lnTo>
                <a:lnTo>
                  <a:pt x="0" y="66163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17178855" y="6910641"/>
            <a:ext cx="589454" cy="566947"/>
          </a:xfrm>
          <a:custGeom>
            <a:avLst/>
            <a:gdLst/>
            <a:ahLst/>
            <a:cxnLst/>
            <a:rect l="l" t="t" r="r" b="b"/>
            <a:pathLst>
              <a:path w="589454" h="566947">
                <a:moveTo>
                  <a:pt x="0" y="0"/>
                </a:moveTo>
                <a:lnTo>
                  <a:pt x="589454" y="0"/>
                </a:lnTo>
                <a:lnTo>
                  <a:pt x="589454" y="566948"/>
                </a:lnTo>
                <a:lnTo>
                  <a:pt x="0" y="566948"/>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4" name="Freeform 14"/>
          <p:cNvSpPr/>
          <p:nvPr/>
        </p:nvSpPr>
        <p:spPr>
          <a:xfrm>
            <a:off x="10000044" y="5281718"/>
            <a:ext cx="381341" cy="661632"/>
          </a:xfrm>
          <a:custGeom>
            <a:avLst/>
            <a:gdLst/>
            <a:ahLst/>
            <a:cxnLst/>
            <a:rect l="l" t="t" r="r" b="b"/>
            <a:pathLst>
              <a:path w="381341" h="661632">
                <a:moveTo>
                  <a:pt x="0" y="0"/>
                </a:moveTo>
                <a:lnTo>
                  <a:pt x="381340" y="0"/>
                </a:lnTo>
                <a:lnTo>
                  <a:pt x="381340" y="661632"/>
                </a:lnTo>
                <a:lnTo>
                  <a:pt x="0" y="66163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5" name="Freeform 15"/>
          <p:cNvSpPr/>
          <p:nvPr/>
        </p:nvSpPr>
        <p:spPr>
          <a:xfrm>
            <a:off x="11411257" y="5281718"/>
            <a:ext cx="461939" cy="661632"/>
          </a:xfrm>
          <a:custGeom>
            <a:avLst/>
            <a:gdLst/>
            <a:ahLst/>
            <a:cxnLst/>
            <a:rect l="l" t="t" r="r" b="b"/>
            <a:pathLst>
              <a:path w="461939" h="661632">
                <a:moveTo>
                  <a:pt x="0" y="0"/>
                </a:moveTo>
                <a:lnTo>
                  <a:pt x="461939" y="0"/>
                </a:lnTo>
                <a:lnTo>
                  <a:pt x="461939" y="661632"/>
                </a:lnTo>
                <a:lnTo>
                  <a:pt x="0" y="66163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6" name="Freeform 16"/>
          <p:cNvSpPr/>
          <p:nvPr/>
        </p:nvSpPr>
        <p:spPr>
          <a:xfrm>
            <a:off x="12817948" y="5281718"/>
            <a:ext cx="496825" cy="661632"/>
          </a:xfrm>
          <a:custGeom>
            <a:avLst/>
            <a:gdLst/>
            <a:ahLst/>
            <a:cxnLst/>
            <a:rect l="l" t="t" r="r" b="b"/>
            <a:pathLst>
              <a:path w="496825" h="661632">
                <a:moveTo>
                  <a:pt x="0" y="0"/>
                </a:moveTo>
                <a:lnTo>
                  <a:pt x="496826" y="0"/>
                </a:lnTo>
                <a:lnTo>
                  <a:pt x="496826" y="661632"/>
                </a:lnTo>
                <a:lnTo>
                  <a:pt x="0" y="66163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17" name="Freeform 17"/>
          <p:cNvSpPr/>
          <p:nvPr/>
        </p:nvSpPr>
        <p:spPr>
          <a:xfrm>
            <a:off x="15761331" y="5281718"/>
            <a:ext cx="510058" cy="661632"/>
          </a:xfrm>
          <a:custGeom>
            <a:avLst/>
            <a:gdLst/>
            <a:ahLst/>
            <a:cxnLst/>
            <a:rect l="l" t="t" r="r" b="b"/>
            <a:pathLst>
              <a:path w="510058" h="661632">
                <a:moveTo>
                  <a:pt x="0" y="0"/>
                </a:moveTo>
                <a:lnTo>
                  <a:pt x="510058" y="0"/>
                </a:lnTo>
                <a:lnTo>
                  <a:pt x="510058" y="661632"/>
                </a:lnTo>
                <a:lnTo>
                  <a:pt x="0" y="661632"/>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18" name="Freeform 18"/>
          <p:cNvSpPr/>
          <p:nvPr/>
        </p:nvSpPr>
        <p:spPr>
          <a:xfrm>
            <a:off x="14398359" y="5281718"/>
            <a:ext cx="291118" cy="661632"/>
          </a:xfrm>
          <a:custGeom>
            <a:avLst/>
            <a:gdLst/>
            <a:ahLst/>
            <a:cxnLst/>
            <a:rect l="l" t="t" r="r" b="b"/>
            <a:pathLst>
              <a:path w="291118" h="661632">
                <a:moveTo>
                  <a:pt x="0" y="0"/>
                </a:moveTo>
                <a:lnTo>
                  <a:pt x="291118" y="0"/>
                </a:lnTo>
                <a:lnTo>
                  <a:pt x="291118" y="661632"/>
                </a:lnTo>
                <a:lnTo>
                  <a:pt x="0" y="661632"/>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19" name="Freeform 19"/>
          <p:cNvSpPr/>
          <p:nvPr/>
        </p:nvSpPr>
        <p:spPr>
          <a:xfrm>
            <a:off x="17215873" y="5354825"/>
            <a:ext cx="515418" cy="515418"/>
          </a:xfrm>
          <a:custGeom>
            <a:avLst/>
            <a:gdLst/>
            <a:ahLst/>
            <a:cxnLst/>
            <a:rect l="l" t="t" r="r" b="b"/>
            <a:pathLst>
              <a:path w="515418" h="515418">
                <a:moveTo>
                  <a:pt x="0" y="0"/>
                </a:moveTo>
                <a:lnTo>
                  <a:pt x="515418" y="0"/>
                </a:lnTo>
                <a:lnTo>
                  <a:pt x="515418" y="515418"/>
                </a:lnTo>
                <a:lnTo>
                  <a:pt x="0" y="51541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0" name="Freeform 20"/>
          <p:cNvSpPr/>
          <p:nvPr/>
        </p:nvSpPr>
        <p:spPr>
          <a:xfrm>
            <a:off x="9892352" y="3740186"/>
            <a:ext cx="596723" cy="581534"/>
          </a:xfrm>
          <a:custGeom>
            <a:avLst/>
            <a:gdLst/>
            <a:ahLst/>
            <a:cxnLst/>
            <a:rect l="l" t="t" r="r" b="b"/>
            <a:pathLst>
              <a:path w="596723" h="581534">
                <a:moveTo>
                  <a:pt x="0" y="0"/>
                </a:moveTo>
                <a:lnTo>
                  <a:pt x="596723" y="0"/>
                </a:lnTo>
                <a:lnTo>
                  <a:pt x="596723" y="581534"/>
                </a:lnTo>
                <a:lnTo>
                  <a:pt x="0" y="581534"/>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1" name="Freeform 21"/>
          <p:cNvSpPr/>
          <p:nvPr/>
        </p:nvSpPr>
        <p:spPr>
          <a:xfrm>
            <a:off x="11399227" y="3700137"/>
            <a:ext cx="485999" cy="661632"/>
          </a:xfrm>
          <a:custGeom>
            <a:avLst/>
            <a:gdLst/>
            <a:ahLst/>
            <a:cxnLst/>
            <a:rect l="l" t="t" r="r" b="b"/>
            <a:pathLst>
              <a:path w="485999" h="661632">
                <a:moveTo>
                  <a:pt x="0" y="0"/>
                </a:moveTo>
                <a:lnTo>
                  <a:pt x="485999" y="0"/>
                </a:lnTo>
                <a:lnTo>
                  <a:pt x="485999" y="661632"/>
                </a:lnTo>
                <a:lnTo>
                  <a:pt x="0" y="661632"/>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2" name="Freeform 22"/>
          <p:cNvSpPr/>
          <p:nvPr/>
        </p:nvSpPr>
        <p:spPr>
          <a:xfrm>
            <a:off x="12772236" y="3700137"/>
            <a:ext cx="588251" cy="661632"/>
          </a:xfrm>
          <a:custGeom>
            <a:avLst/>
            <a:gdLst/>
            <a:ahLst/>
            <a:cxnLst/>
            <a:rect l="l" t="t" r="r" b="b"/>
            <a:pathLst>
              <a:path w="588251" h="661632">
                <a:moveTo>
                  <a:pt x="0" y="0"/>
                </a:moveTo>
                <a:lnTo>
                  <a:pt x="588251" y="0"/>
                </a:lnTo>
                <a:lnTo>
                  <a:pt x="588251" y="661632"/>
                </a:lnTo>
                <a:lnTo>
                  <a:pt x="0" y="66163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
        <p:nvSpPr>
          <p:cNvPr id="23" name="Freeform 23"/>
          <p:cNvSpPr/>
          <p:nvPr/>
        </p:nvSpPr>
        <p:spPr>
          <a:xfrm>
            <a:off x="15757722" y="3700137"/>
            <a:ext cx="517276" cy="661632"/>
          </a:xfrm>
          <a:custGeom>
            <a:avLst/>
            <a:gdLst/>
            <a:ahLst/>
            <a:cxnLst/>
            <a:rect l="l" t="t" r="r" b="b"/>
            <a:pathLst>
              <a:path w="517276" h="661632">
                <a:moveTo>
                  <a:pt x="0" y="0"/>
                </a:moveTo>
                <a:lnTo>
                  <a:pt x="517276" y="0"/>
                </a:lnTo>
                <a:lnTo>
                  <a:pt x="517276" y="661632"/>
                </a:lnTo>
                <a:lnTo>
                  <a:pt x="0" y="661632"/>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n-US"/>
          </a:p>
        </p:txBody>
      </p:sp>
      <p:sp>
        <p:nvSpPr>
          <p:cNvPr id="24" name="Freeform 24"/>
          <p:cNvSpPr/>
          <p:nvPr/>
        </p:nvSpPr>
        <p:spPr>
          <a:xfrm>
            <a:off x="14200620" y="3753817"/>
            <a:ext cx="686597" cy="554271"/>
          </a:xfrm>
          <a:custGeom>
            <a:avLst/>
            <a:gdLst/>
            <a:ahLst/>
            <a:cxnLst/>
            <a:rect l="l" t="t" r="r" b="b"/>
            <a:pathLst>
              <a:path w="686597" h="554271">
                <a:moveTo>
                  <a:pt x="0" y="0"/>
                </a:moveTo>
                <a:lnTo>
                  <a:pt x="686596" y="0"/>
                </a:lnTo>
                <a:lnTo>
                  <a:pt x="686596" y="554271"/>
                </a:lnTo>
                <a:lnTo>
                  <a:pt x="0" y="554271"/>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US"/>
          </a:p>
        </p:txBody>
      </p:sp>
      <p:sp>
        <p:nvSpPr>
          <p:cNvPr id="25" name="Freeform 25"/>
          <p:cNvSpPr/>
          <p:nvPr/>
        </p:nvSpPr>
        <p:spPr>
          <a:xfrm>
            <a:off x="17145504" y="3798315"/>
            <a:ext cx="656157" cy="465275"/>
          </a:xfrm>
          <a:custGeom>
            <a:avLst/>
            <a:gdLst/>
            <a:ahLst/>
            <a:cxnLst/>
            <a:rect l="l" t="t" r="r" b="b"/>
            <a:pathLst>
              <a:path w="656157" h="465275">
                <a:moveTo>
                  <a:pt x="0" y="0"/>
                </a:moveTo>
                <a:lnTo>
                  <a:pt x="656157" y="0"/>
                </a:lnTo>
                <a:lnTo>
                  <a:pt x="656157" y="465275"/>
                </a:lnTo>
                <a:lnTo>
                  <a:pt x="0" y="465275"/>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en-US"/>
          </a:p>
        </p:txBody>
      </p:sp>
      <p:sp>
        <p:nvSpPr>
          <p:cNvPr id="26" name="Freeform 26"/>
          <p:cNvSpPr/>
          <p:nvPr/>
        </p:nvSpPr>
        <p:spPr>
          <a:xfrm>
            <a:off x="9823141" y="2118556"/>
            <a:ext cx="735147" cy="661632"/>
          </a:xfrm>
          <a:custGeom>
            <a:avLst/>
            <a:gdLst/>
            <a:ahLst/>
            <a:cxnLst/>
            <a:rect l="l" t="t" r="r" b="b"/>
            <a:pathLst>
              <a:path w="735147" h="661632">
                <a:moveTo>
                  <a:pt x="0" y="0"/>
                </a:moveTo>
                <a:lnTo>
                  <a:pt x="735146" y="0"/>
                </a:lnTo>
                <a:lnTo>
                  <a:pt x="735146" y="661631"/>
                </a:lnTo>
                <a:lnTo>
                  <a:pt x="0" y="661631"/>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en-US"/>
          </a:p>
        </p:txBody>
      </p:sp>
      <p:sp>
        <p:nvSpPr>
          <p:cNvPr id="27" name="Freeform 27"/>
          <p:cNvSpPr/>
          <p:nvPr/>
        </p:nvSpPr>
        <p:spPr>
          <a:xfrm>
            <a:off x="11352350" y="2151368"/>
            <a:ext cx="579752" cy="596007"/>
          </a:xfrm>
          <a:custGeom>
            <a:avLst/>
            <a:gdLst/>
            <a:ahLst/>
            <a:cxnLst/>
            <a:rect l="l" t="t" r="r" b="b"/>
            <a:pathLst>
              <a:path w="579752" h="596007">
                <a:moveTo>
                  <a:pt x="0" y="0"/>
                </a:moveTo>
                <a:lnTo>
                  <a:pt x="579753" y="0"/>
                </a:lnTo>
                <a:lnTo>
                  <a:pt x="579753" y="596007"/>
                </a:lnTo>
                <a:lnTo>
                  <a:pt x="0" y="596007"/>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en-US"/>
          </a:p>
        </p:txBody>
      </p:sp>
      <p:sp>
        <p:nvSpPr>
          <p:cNvPr id="28" name="Freeform 28"/>
          <p:cNvSpPr/>
          <p:nvPr/>
        </p:nvSpPr>
        <p:spPr>
          <a:xfrm>
            <a:off x="12758853" y="2151368"/>
            <a:ext cx="615017" cy="596007"/>
          </a:xfrm>
          <a:custGeom>
            <a:avLst/>
            <a:gdLst/>
            <a:ahLst/>
            <a:cxnLst/>
            <a:rect l="l" t="t" r="r" b="b"/>
            <a:pathLst>
              <a:path w="615017" h="596007">
                <a:moveTo>
                  <a:pt x="0" y="0"/>
                </a:moveTo>
                <a:lnTo>
                  <a:pt x="615016" y="0"/>
                </a:lnTo>
                <a:lnTo>
                  <a:pt x="615016" y="596007"/>
                </a:lnTo>
                <a:lnTo>
                  <a:pt x="0" y="59600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en-US"/>
          </a:p>
        </p:txBody>
      </p:sp>
      <p:sp>
        <p:nvSpPr>
          <p:cNvPr id="29" name="Freeform 29"/>
          <p:cNvSpPr/>
          <p:nvPr/>
        </p:nvSpPr>
        <p:spPr>
          <a:xfrm>
            <a:off x="15681279" y="2118556"/>
            <a:ext cx="670161" cy="661632"/>
          </a:xfrm>
          <a:custGeom>
            <a:avLst/>
            <a:gdLst/>
            <a:ahLst/>
            <a:cxnLst/>
            <a:rect l="l" t="t" r="r" b="b"/>
            <a:pathLst>
              <a:path w="670161" h="661632">
                <a:moveTo>
                  <a:pt x="0" y="0"/>
                </a:moveTo>
                <a:lnTo>
                  <a:pt x="670162" y="0"/>
                </a:lnTo>
                <a:lnTo>
                  <a:pt x="670162" y="661631"/>
                </a:lnTo>
                <a:lnTo>
                  <a:pt x="0" y="661631"/>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en-US"/>
          </a:p>
        </p:txBody>
      </p:sp>
      <p:sp>
        <p:nvSpPr>
          <p:cNvPr id="30" name="Freeform 30"/>
          <p:cNvSpPr/>
          <p:nvPr/>
        </p:nvSpPr>
        <p:spPr>
          <a:xfrm>
            <a:off x="14296107" y="2118556"/>
            <a:ext cx="495622" cy="661632"/>
          </a:xfrm>
          <a:custGeom>
            <a:avLst/>
            <a:gdLst/>
            <a:ahLst/>
            <a:cxnLst/>
            <a:rect l="l" t="t" r="r" b="b"/>
            <a:pathLst>
              <a:path w="495622" h="661632">
                <a:moveTo>
                  <a:pt x="0" y="0"/>
                </a:moveTo>
                <a:lnTo>
                  <a:pt x="495622" y="0"/>
                </a:lnTo>
                <a:lnTo>
                  <a:pt x="495622" y="661631"/>
                </a:lnTo>
                <a:lnTo>
                  <a:pt x="0" y="661631"/>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US"/>
          </a:p>
        </p:txBody>
      </p:sp>
      <p:sp>
        <p:nvSpPr>
          <p:cNvPr id="31" name="Freeform 31"/>
          <p:cNvSpPr/>
          <p:nvPr/>
        </p:nvSpPr>
        <p:spPr>
          <a:xfrm>
            <a:off x="17256447" y="2118556"/>
            <a:ext cx="434271" cy="661632"/>
          </a:xfrm>
          <a:custGeom>
            <a:avLst/>
            <a:gdLst/>
            <a:ahLst/>
            <a:cxnLst/>
            <a:rect l="l" t="t" r="r" b="b"/>
            <a:pathLst>
              <a:path w="434271" h="661632">
                <a:moveTo>
                  <a:pt x="0" y="0"/>
                </a:moveTo>
                <a:lnTo>
                  <a:pt x="434271" y="0"/>
                </a:lnTo>
                <a:lnTo>
                  <a:pt x="434271" y="661631"/>
                </a:lnTo>
                <a:lnTo>
                  <a:pt x="0" y="661631"/>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en-US"/>
          </a:p>
        </p:txBody>
      </p:sp>
      <p:sp>
        <p:nvSpPr>
          <p:cNvPr id="32" name="TextBox 32"/>
          <p:cNvSpPr txBox="1"/>
          <p:nvPr/>
        </p:nvSpPr>
        <p:spPr>
          <a:xfrm>
            <a:off x="619351" y="1417178"/>
            <a:ext cx="9050196" cy="2102487"/>
          </a:xfrm>
          <a:prstGeom prst="rect">
            <a:avLst/>
          </a:prstGeom>
        </p:spPr>
        <p:txBody>
          <a:bodyPr lIns="0" tIns="0" rIns="0" bIns="0" rtlCol="0" anchor="t">
            <a:spAutoFit/>
          </a:bodyPr>
          <a:lstStyle/>
          <a:p>
            <a:pPr marL="0" lvl="0" indent="0" algn="l">
              <a:lnSpc>
                <a:spcPts val="8290"/>
              </a:lnSpc>
              <a:spcBef>
                <a:spcPct val="0"/>
              </a:spcBef>
            </a:pPr>
            <a:r>
              <a:rPr lang="en-US" sz="7272" b="1" spc="-79">
                <a:solidFill>
                  <a:srgbClr val="2B4B82"/>
                </a:solidFill>
                <a:latin typeface="Josefin Sans Bold"/>
                <a:ea typeface="Josefin Sans Bold"/>
                <a:cs typeface="Josefin Sans Bold"/>
                <a:sym typeface="Josefin Sans Bold"/>
              </a:rPr>
              <a:t>Cảm ơn mọi người đã lắng nghe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2736920" y="10287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38057" y="537527"/>
            <a:ext cx="980515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2. 8 tính năng chính của NoSQl</a:t>
            </a:r>
          </a:p>
        </p:txBody>
      </p:sp>
      <p:sp>
        <p:nvSpPr>
          <p:cNvPr id="4" name="TextBox 4"/>
          <p:cNvSpPr txBox="1"/>
          <p:nvPr/>
        </p:nvSpPr>
        <p:spPr>
          <a:xfrm>
            <a:off x="1438057" y="1480306"/>
            <a:ext cx="11298863" cy="2610394"/>
          </a:xfrm>
          <a:prstGeom prst="rect">
            <a:avLst/>
          </a:prstGeom>
        </p:spPr>
        <p:txBody>
          <a:bodyPr lIns="0" tIns="0" rIns="0" bIns="0" rtlCol="0" anchor="t">
            <a:spAutoFit/>
          </a:bodyPr>
          <a:lstStyle/>
          <a:p>
            <a:pPr algn="l">
              <a:lnSpc>
                <a:spcPts val="4170"/>
              </a:lnSpc>
            </a:pPr>
            <a:r>
              <a:rPr lang="en-US" sz="2978" b="1">
                <a:solidFill>
                  <a:srgbClr val="FFFFFF"/>
                </a:solidFill>
                <a:latin typeface="Josefin Sans Bold"/>
                <a:ea typeface="Josefin Sans Bold"/>
                <a:cs typeface="Josefin Sans Bold"/>
                <a:sym typeface="Josefin Sans Bold"/>
              </a:rPr>
              <a:t>4. Dựa trên khóa-giá trị (Key-value-based)</a:t>
            </a:r>
            <a:r>
              <a:rPr lang="en-US" sz="2978">
                <a:solidFill>
                  <a:srgbClr val="FFFFFF"/>
                </a:solidFill>
                <a:latin typeface="Josefin Sans"/>
                <a:ea typeface="Josefin Sans"/>
                <a:cs typeface="Josefin Sans"/>
                <a:sym typeface="Josefin Sans"/>
              </a:rPr>
              <a:t> </a:t>
            </a:r>
          </a:p>
          <a:p>
            <a:pPr algn="l">
              <a:lnSpc>
                <a:spcPts val="4170"/>
              </a:lnSpc>
            </a:pPr>
            <a:r>
              <a:rPr lang="en-US" sz="2978">
                <a:solidFill>
                  <a:srgbClr val="FFFFFF"/>
                </a:solidFill>
                <a:latin typeface="Josefin Sans"/>
                <a:ea typeface="Josefin Sans"/>
                <a:cs typeface="Josefin Sans"/>
                <a:sym typeface="Josefin Sans"/>
              </a:rPr>
              <a:t>Một số cơ sở dữ liệu NoSQL khác, chẳng hạn như Redis, sử dụng một mô hình dữ liệu dựa trên khóa-giá trị, trong đó dữ liệu được lưu trữ dưới dạng một bộ sưu tập các cặp khóa-giá trị.</a:t>
            </a:r>
          </a:p>
          <a:p>
            <a:pPr algn="ctr">
              <a:lnSpc>
                <a:spcPts val="4170"/>
              </a:lnSpc>
            </a:pPr>
            <a:endParaRPr lang="en-US" sz="2978">
              <a:solidFill>
                <a:srgbClr val="FFFFFF"/>
              </a:solidFill>
              <a:latin typeface="Josefin Sans"/>
              <a:ea typeface="Josefin Sans"/>
              <a:cs typeface="Josefin Sans"/>
              <a:sym typeface="Josefin Sans"/>
            </a:endParaRPr>
          </a:p>
        </p:txBody>
      </p:sp>
      <p:sp>
        <p:nvSpPr>
          <p:cNvPr id="5" name="TextBox 5"/>
          <p:cNvSpPr txBox="1"/>
          <p:nvPr/>
        </p:nvSpPr>
        <p:spPr>
          <a:xfrm>
            <a:off x="1438057" y="4315064"/>
            <a:ext cx="12814494" cy="2564272"/>
          </a:xfrm>
          <a:prstGeom prst="rect">
            <a:avLst/>
          </a:prstGeom>
        </p:spPr>
        <p:txBody>
          <a:bodyPr lIns="0" tIns="0" rIns="0" bIns="0" rtlCol="0" anchor="t">
            <a:spAutoFit/>
          </a:bodyPr>
          <a:lstStyle/>
          <a:p>
            <a:pPr algn="l">
              <a:lnSpc>
                <a:spcPts val="4087"/>
              </a:lnSpc>
            </a:pPr>
            <a:r>
              <a:rPr lang="en-US" sz="2919" b="1">
                <a:solidFill>
                  <a:srgbClr val="FFFFFF"/>
                </a:solidFill>
                <a:latin typeface="Josefin Sans Bold"/>
                <a:ea typeface="Josefin Sans Bold"/>
                <a:cs typeface="Josefin Sans Bold"/>
                <a:sym typeface="Josefin Sans Bold"/>
              </a:rPr>
              <a:t>5. Dựa trên cột (Column-based): </a:t>
            </a:r>
          </a:p>
          <a:p>
            <a:pPr algn="l">
              <a:lnSpc>
                <a:spcPts val="4087"/>
              </a:lnSpc>
            </a:pPr>
            <a:r>
              <a:rPr lang="en-US" sz="2919">
                <a:solidFill>
                  <a:srgbClr val="FFFFFF"/>
                </a:solidFill>
                <a:latin typeface="Josefin Sans"/>
                <a:ea typeface="Josefin Sans"/>
                <a:cs typeface="Josefin Sans"/>
                <a:sym typeface="Josefin Sans"/>
              </a:rPr>
              <a:t>-Một số cơ sở dữ liệu NoSQL, chẳng hạn như Cassandra, sử dụng một mô hình dữ liệu dựa trên cột, trong đó dữ liệu được tổ chức thành các cột thay vì các hàng.</a:t>
            </a:r>
          </a:p>
          <a:p>
            <a:pPr algn="l">
              <a:lnSpc>
                <a:spcPts val="4087"/>
              </a:lnSpc>
            </a:pPr>
            <a:endParaRPr lang="en-US" sz="2919">
              <a:solidFill>
                <a:srgbClr val="FFFFFF"/>
              </a:solidFill>
              <a:latin typeface="Josefin Sans"/>
              <a:ea typeface="Josefin Sans"/>
              <a:cs typeface="Josefin Sans"/>
              <a:sym typeface="Josefin Sans"/>
            </a:endParaRPr>
          </a:p>
        </p:txBody>
      </p:sp>
      <p:sp>
        <p:nvSpPr>
          <p:cNvPr id="6" name="TextBox 6"/>
          <p:cNvSpPr txBox="1"/>
          <p:nvPr/>
        </p:nvSpPr>
        <p:spPr>
          <a:xfrm>
            <a:off x="1438057" y="7060960"/>
            <a:ext cx="12221424" cy="3078197"/>
          </a:xfrm>
          <a:prstGeom prst="rect">
            <a:avLst/>
          </a:prstGeom>
        </p:spPr>
        <p:txBody>
          <a:bodyPr lIns="0" tIns="0" rIns="0" bIns="0" rtlCol="0" anchor="t">
            <a:spAutoFit/>
          </a:bodyPr>
          <a:lstStyle/>
          <a:p>
            <a:pPr algn="l">
              <a:lnSpc>
                <a:spcPts val="4110"/>
              </a:lnSpc>
            </a:pPr>
            <a:r>
              <a:rPr lang="en-US" sz="2936" b="1">
                <a:solidFill>
                  <a:srgbClr val="FFFFFF"/>
                </a:solidFill>
                <a:latin typeface="Josefin Sans Bold"/>
                <a:ea typeface="Josefin Sans Bold"/>
                <a:cs typeface="Josefin Sans Bold"/>
                <a:sym typeface="Josefin Sans Bold"/>
              </a:rPr>
              <a:t>6. Phân tán và khả năng sẵn sàng cao (Distributed and high availability)</a:t>
            </a:r>
          </a:p>
          <a:p>
            <a:pPr algn="l">
              <a:lnSpc>
                <a:spcPts val="4110"/>
              </a:lnSpc>
            </a:pPr>
            <a:r>
              <a:rPr lang="en-US" sz="2936">
                <a:solidFill>
                  <a:srgbClr val="FFFFFF"/>
                </a:solidFill>
                <a:latin typeface="Josefin Sans"/>
                <a:ea typeface="Josefin Sans"/>
                <a:cs typeface="Josefin Sans"/>
                <a:sym typeface="Josefin Sans"/>
              </a:rPr>
              <a:t>-Cơ sở dữ liệu NoSQL thường được thiết kế để có sẵn cao và tự động xử lý lỗi nút và sao chép dữ liệu trên nhiều nút trong một cụm cơ sở dữ liệu.</a:t>
            </a:r>
          </a:p>
          <a:p>
            <a:pPr algn="l">
              <a:lnSpc>
                <a:spcPts val="4110"/>
              </a:lnSpc>
            </a:pPr>
            <a:endParaRPr lang="en-US" sz="2936">
              <a:solidFill>
                <a:srgbClr val="FFFFFF"/>
              </a:solidFill>
              <a:latin typeface="Josefin Sans"/>
              <a:ea typeface="Josefin Sans"/>
              <a:cs typeface="Josefin Sans"/>
              <a:sym typeface="Josefin Sans"/>
            </a:endParaRPr>
          </a:p>
          <a:p>
            <a:pPr algn="l">
              <a:lnSpc>
                <a:spcPts val="4110"/>
              </a:lnSpc>
            </a:pPr>
            <a:endParaRPr lang="en-US" sz="2936">
              <a:solidFill>
                <a:srgbClr val="FFFFFF"/>
              </a:solidFill>
              <a:latin typeface="Josefin Sans"/>
              <a:ea typeface="Josefin Sans"/>
              <a:cs typeface="Josefin Sans"/>
              <a:sym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4228464" y="1788503"/>
            <a:ext cx="3628505" cy="4114800"/>
          </a:xfrm>
          <a:custGeom>
            <a:avLst/>
            <a:gdLst/>
            <a:ahLst/>
            <a:cxnLst/>
            <a:rect l="l" t="t" r="r" b="b"/>
            <a:pathLst>
              <a:path w="3628505" h="4114800">
                <a:moveTo>
                  <a:pt x="0" y="0"/>
                </a:moveTo>
                <a:lnTo>
                  <a:pt x="3628506" y="0"/>
                </a:lnTo>
                <a:lnTo>
                  <a:pt x="362850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13680" y="537527"/>
            <a:ext cx="980515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2. 8 tính năng chính của NoSQl</a:t>
            </a:r>
          </a:p>
        </p:txBody>
      </p:sp>
      <p:sp>
        <p:nvSpPr>
          <p:cNvPr id="4" name="TextBox 4"/>
          <p:cNvSpPr txBox="1"/>
          <p:nvPr/>
        </p:nvSpPr>
        <p:spPr>
          <a:xfrm>
            <a:off x="450586" y="1931697"/>
            <a:ext cx="13777878" cy="2990215"/>
          </a:xfrm>
          <a:prstGeom prst="rect">
            <a:avLst/>
          </a:prstGeom>
        </p:spPr>
        <p:txBody>
          <a:bodyPr lIns="0" tIns="0" rIns="0" bIns="0" rtlCol="0" anchor="t">
            <a:spAutoFit/>
          </a:bodyPr>
          <a:lstStyle/>
          <a:p>
            <a:pPr algn="l">
              <a:lnSpc>
                <a:spcPts val="4759"/>
              </a:lnSpc>
            </a:pPr>
            <a:r>
              <a:rPr lang="en-US" sz="3399" b="1">
                <a:solidFill>
                  <a:srgbClr val="FFFFFF"/>
                </a:solidFill>
                <a:latin typeface="Josefin Sans Bold"/>
                <a:ea typeface="Josefin Sans Bold"/>
                <a:cs typeface="Josefin Sans Bold"/>
                <a:sym typeface="Josefin Sans Bold"/>
              </a:rPr>
              <a:t>7. Tính linh hoạt (Flexibility): </a:t>
            </a:r>
          </a:p>
          <a:p>
            <a:pPr algn="l">
              <a:lnSpc>
                <a:spcPts val="4759"/>
              </a:lnSpc>
            </a:pPr>
            <a:r>
              <a:rPr lang="en-US" sz="3399">
                <a:solidFill>
                  <a:srgbClr val="FFFFFF"/>
                </a:solidFill>
                <a:latin typeface="Josefin Sans"/>
                <a:ea typeface="Josefin Sans"/>
                <a:cs typeface="Josefin Sans"/>
                <a:sym typeface="Josefin Sans"/>
              </a:rPr>
              <a:t>-Cơ sở dữ liệu NoSQL cho phép các nhà phát triển lưu trữ và truy xuất dữ liệu một cách linh hoạt và động, với hỗ trợ cho nhiều loại dữ liệu và các cấu trúc dữ liệu đang thay đổi.</a:t>
            </a:r>
          </a:p>
          <a:p>
            <a:pPr algn="l">
              <a:lnSpc>
                <a:spcPts val="4759"/>
              </a:lnSpc>
            </a:pPr>
            <a:endParaRPr lang="en-US" sz="3399">
              <a:solidFill>
                <a:srgbClr val="FFFFFF"/>
              </a:solidFill>
              <a:latin typeface="Josefin Sans"/>
              <a:ea typeface="Josefin Sans"/>
              <a:cs typeface="Josefin Sans"/>
              <a:sym typeface="Josefin Sans"/>
            </a:endParaRPr>
          </a:p>
        </p:txBody>
      </p:sp>
      <p:sp>
        <p:nvSpPr>
          <p:cNvPr id="5" name="TextBox 5"/>
          <p:cNvSpPr txBox="1"/>
          <p:nvPr/>
        </p:nvSpPr>
        <p:spPr>
          <a:xfrm>
            <a:off x="450586" y="5426737"/>
            <a:ext cx="13017554" cy="2990215"/>
          </a:xfrm>
          <a:prstGeom prst="rect">
            <a:avLst/>
          </a:prstGeom>
        </p:spPr>
        <p:txBody>
          <a:bodyPr lIns="0" tIns="0" rIns="0" bIns="0" rtlCol="0" anchor="t">
            <a:spAutoFit/>
          </a:bodyPr>
          <a:lstStyle/>
          <a:p>
            <a:pPr algn="l">
              <a:lnSpc>
                <a:spcPts val="4759"/>
              </a:lnSpc>
            </a:pPr>
            <a:r>
              <a:rPr lang="en-US" sz="3399" b="1">
                <a:solidFill>
                  <a:srgbClr val="FFFFFF"/>
                </a:solidFill>
                <a:latin typeface="Josefin Sans Bold"/>
                <a:ea typeface="Josefin Sans Bold"/>
                <a:cs typeface="Josefin Sans Bold"/>
                <a:sym typeface="Josefin Sans Bold"/>
              </a:rPr>
              <a:t>8.Hiệu suất (Performance): </a:t>
            </a:r>
          </a:p>
          <a:p>
            <a:pPr algn="l">
              <a:lnSpc>
                <a:spcPts val="4759"/>
              </a:lnSpc>
            </a:pPr>
            <a:r>
              <a:rPr lang="en-US" sz="3399" b="1">
                <a:solidFill>
                  <a:srgbClr val="FFFFFF"/>
                </a:solidFill>
                <a:latin typeface="Josefin Sans Bold"/>
                <a:ea typeface="Josefin Sans Bold"/>
                <a:cs typeface="Josefin Sans Bold"/>
                <a:sym typeface="Josefin Sans Bold"/>
              </a:rPr>
              <a:t>-</a:t>
            </a:r>
            <a:r>
              <a:rPr lang="en-US" sz="3399">
                <a:solidFill>
                  <a:srgbClr val="FFFFFF"/>
                </a:solidFill>
                <a:latin typeface="Josefin Sans"/>
                <a:ea typeface="Josefin Sans"/>
                <a:cs typeface="Josefin Sans"/>
                <a:sym typeface="Josefin Sans"/>
              </a:rPr>
              <a:t>Cơ sở dữ liệu NoSQL được tối ưu hóa cho hiệu suất cao và có thể xử lý một khối lượng lớn các thao tác đọc và ghi, làm cho chúng phù hợp cho dữ liệu lớn và các ứng dụng thời gian thực.</a:t>
            </a:r>
          </a:p>
          <a:p>
            <a:pPr algn="l">
              <a:lnSpc>
                <a:spcPts val="4759"/>
              </a:lnSpc>
            </a:pPr>
            <a:endParaRPr lang="en-US" sz="3399">
              <a:solidFill>
                <a:srgbClr val="FFFFFF"/>
              </a:solidFill>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6400800" cy="7200900"/>
          </a:xfrm>
          <a:prstGeom prst="rect">
            <a:avLst/>
          </a:prstGeom>
          <a:solidFill>
            <a:srgbClr val="072422"/>
          </a:solidFill>
        </p:spPr>
        <p:txBody>
          <a:bodyPr/>
          <a:lstStyle/>
          <a:p>
            <a:endParaRPr lang="en-US"/>
          </a:p>
        </p:txBody>
      </p:sp>
      <p:grpSp>
        <p:nvGrpSpPr>
          <p:cNvPr id="3" name="Group 3"/>
          <p:cNvGrpSpPr/>
          <p:nvPr/>
        </p:nvGrpSpPr>
        <p:grpSpPr>
          <a:xfrm>
            <a:off x="1028700" y="885990"/>
            <a:ext cx="6799321" cy="7486319"/>
            <a:chOff x="0" y="0"/>
            <a:chExt cx="812800" cy="894925"/>
          </a:xfrm>
        </p:grpSpPr>
        <p:sp>
          <p:nvSpPr>
            <p:cNvPr id="4" name="Freeform 4"/>
            <p:cNvSpPr/>
            <p:nvPr/>
          </p:nvSpPr>
          <p:spPr>
            <a:xfrm>
              <a:off x="0" y="0"/>
              <a:ext cx="812800" cy="894925"/>
            </a:xfrm>
            <a:custGeom>
              <a:avLst/>
              <a:gdLst/>
              <a:ahLst/>
              <a:cxnLst/>
              <a:rect l="l" t="t" r="r" b="b"/>
              <a:pathLst>
                <a:path w="812800" h="894925">
                  <a:moveTo>
                    <a:pt x="0" y="0"/>
                  </a:moveTo>
                  <a:lnTo>
                    <a:pt x="812800" y="0"/>
                  </a:lnTo>
                  <a:lnTo>
                    <a:pt x="812800" y="894925"/>
                  </a:lnTo>
                  <a:lnTo>
                    <a:pt x="0" y="894925"/>
                  </a:lnTo>
                  <a:close/>
                </a:path>
              </a:pathLst>
            </a:custGeom>
            <a:blipFill>
              <a:blip r:embed="rId2"/>
              <a:stretch>
                <a:fillRect t="-8407" b="-8407"/>
              </a:stretch>
            </a:blipFill>
          </p:spPr>
          <p:txBody>
            <a:bodyPr/>
            <a:lstStyle/>
            <a:p>
              <a:endParaRPr lang="en-US"/>
            </a:p>
          </p:txBody>
        </p:sp>
      </p:grpSp>
      <p:grpSp>
        <p:nvGrpSpPr>
          <p:cNvPr id="5" name="Group 5"/>
          <p:cNvGrpSpPr/>
          <p:nvPr/>
        </p:nvGrpSpPr>
        <p:grpSpPr>
          <a:xfrm>
            <a:off x="9871822" y="3320939"/>
            <a:ext cx="7387478" cy="3645122"/>
            <a:chOff x="0" y="0"/>
            <a:chExt cx="9849971" cy="4860163"/>
          </a:xfrm>
        </p:grpSpPr>
        <p:sp>
          <p:nvSpPr>
            <p:cNvPr id="6" name="TextBox 6"/>
            <p:cNvSpPr txBox="1"/>
            <p:nvPr/>
          </p:nvSpPr>
          <p:spPr>
            <a:xfrm>
              <a:off x="0" y="-9525"/>
              <a:ext cx="9849971" cy="2600325"/>
            </a:xfrm>
            <a:prstGeom prst="rect">
              <a:avLst/>
            </a:prstGeom>
          </p:spPr>
          <p:txBody>
            <a:bodyPr lIns="0" tIns="0" rIns="0" bIns="0" rtlCol="0" anchor="t">
              <a:spAutoFit/>
            </a:bodyPr>
            <a:lstStyle/>
            <a:p>
              <a:pPr marL="0" lvl="0" indent="0" algn="l">
                <a:lnSpc>
                  <a:spcPts val="7700"/>
                </a:lnSpc>
              </a:pPr>
              <a:r>
                <a:rPr lang="en-US" sz="6417" b="1">
                  <a:solidFill>
                    <a:srgbClr val="2B4B82"/>
                  </a:solidFill>
                  <a:latin typeface="Josefin Sans Bold"/>
                  <a:ea typeface="Josefin Sans Bold"/>
                  <a:cs typeface="Josefin Sans Bold"/>
                  <a:sym typeface="Josefin Sans Bold"/>
                </a:rPr>
                <a:t>3. Ưu, nhược điểm NoSQL</a:t>
              </a:r>
            </a:p>
          </p:txBody>
        </p:sp>
        <p:sp>
          <p:nvSpPr>
            <p:cNvPr id="7" name="TextBox 7"/>
            <p:cNvSpPr txBox="1"/>
            <p:nvPr/>
          </p:nvSpPr>
          <p:spPr>
            <a:xfrm>
              <a:off x="0" y="3165475"/>
              <a:ext cx="9055612" cy="530225"/>
            </a:xfrm>
            <a:prstGeom prst="rect">
              <a:avLst/>
            </a:prstGeom>
          </p:spPr>
          <p:txBody>
            <a:bodyPr lIns="0" tIns="0" rIns="0" bIns="0" rtlCol="0" anchor="t">
              <a:spAutoFit/>
            </a:bodyPr>
            <a:lstStyle/>
            <a:p>
              <a:pPr marL="0" lvl="0" indent="0" algn="l">
                <a:lnSpc>
                  <a:spcPts val="3102"/>
                </a:lnSpc>
              </a:pPr>
              <a:endParaRPr/>
            </a:p>
          </p:txBody>
        </p:sp>
        <p:sp>
          <p:nvSpPr>
            <p:cNvPr id="8" name="TextBox 8"/>
            <p:cNvSpPr txBox="1"/>
            <p:nvPr/>
          </p:nvSpPr>
          <p:spPr>
            <a:xfrm>
              <a:off x="0" y="4206875"/>
              <a:ext cx="9055612" cy="653288"/>
            </a:xfrm>
            <a:prstGeom prst="rect">
              <a:avLst/>
            </a:prstGeom>
          </p:spPr>
          <p:txBody>
            <a:bodyPr lIns="0" tIns="0" rIns="0" bIns="0" rtlCol="0" anchor="t">
              <a:spAutoFit/>
            </a:bodyPr>
            <a:lstStyle/>
            <a:p>
              <a:pPr marL="0" lvl="0" indent="0" algn="l">
                <a:lnSpc>
                  <a:spcPts val="4147"/>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4967</Words>
  <Application>Microsoft Office PowerPoint</Application>
  <PresentationFormat>Custom</PresentationFormat>
  <Paragraphs>440</Paragraphs>
  <Slides>67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Canva Sans Bold</vt:lpstr>
      <vt:lpstr>Canva Sans</vt:lpstr>
      <vt:lpstr>Josefin Sans Bold</vt:lpstr>
      <vt:lpstr>Arial</vt:lpstr>
      <vt:lpstr>Calibri</vt:lpstr>
      <vt:lpstr>Josefin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Các thành phần Cùng kích thước &amp; Giả lập Công nghệ trong Giáo dục Bản thuyết trình Công nghệ</dc:title>
  <cp:lastModifiedBy>Minh Nguyen</cp:lastModifiedBy>
  <cp:revision>2</cp:revision>
  <dcterms:created xsi:type="dcterms:W3CDTF">2006-08-16T00:00:00Z</dcterms:created>
  <dcterms:modified xsi:type="dcterms:W3CDTF">2025-03-31T14:20:42Z</dcterms:modified>
  <dc:identifier>DAGjOBJdgjk</dc:identifier>
</cp:coreProperties>
</file>